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6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6"/>
              <a:satOff val="13972"/>
              <a:lumOff val="-24493"/>
            </a:scheme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4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"/>
          <p:cNvSpPr/>
          <p:nvPr/>
        </p:nvSpPr>
        <p:spPr>
          <a:xfrm>
            <a:off x="952500" y="9245600"/>
            <a:ext cx="2249897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" name="Line"/>
          <p:cNvSpPr/>
          <p:nvPr/>
        </p:nvSpPr>
        <p:spPr>
          <a:xfrm>
            <a:off x="952500" y="5765800"/>
            <a:ext cx="22500035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" name="Line"/>
          <p:cNvSpPr/>
          <p:nvPr/>
        </p:nvSpPr>
        <p:spPr>
          <a:xfrm flipV="1">
            <a:off x="14989317" y="6339647"/>
            <a:ext cx="1" cy="231012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" name="Lorem Ipsum Dolor"/>
          <p:cNvSpPr txBox="1"/>
          <p:nvPr>
            <p:ph type="body" sz="quarter" idx="21"/>
          </p:nvPr>
        </p:nvSpPr>
        <p:spPr>
          <a:xfrm>
            <a:off x="952500" y="4965700"/>
            <a:ext cx="13500100" cy="635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3200"/>
            </a:lvl1pPr>
          </a:lstStyle>
          <a:p>
            <a:pPr/>
            <a:r>
              <a:t>Lorem Ipsum Dolor</a:t>
            </a:r>
          </a:p>
        </p:txBody>
      </p:sp>
      <p:sp>
        <p:nvSpPr>
          <p:cNvPr id="17" name="Title Text"/>
          <p:cNvSpPr txBox="1"/>
          <p:nvPr>
            <p:ph type="title"/>
          </p:nvPr>
        </p:nvSpPr>
        <p:spPr>
          <a:xfrm>
            <a:off x="952500" y="5829300"/>
            <a:ext cx="13500100" cy="33401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18" name="Body Level One…"/>
          <p:cNvSpPr txBox="1"/>
          <p:nvPr>
            <p:ph type="body" sz="quarter" idx="1"/>
          </p:nvPr>
        </p:nvSpPr>
        <p:spPr>
          <a:xfrm>
            <a:off x="15532100" y="5829300"/>
            <a:ext cx="7950200" cy="33401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32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32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32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32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/>
          <p:nvPr>
            <p:ph type="body" sz="quarter" idx="21"/>
          </p:nvPr>
        </p:nvSpPr>
        <p:spPr>
          <a:xfrm>
            <a:off x="990600" y="8420100"/>
            <a:ext cx="22390100" cy="812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700"/>
              </a:spcBef>
              <a:buClrTx/>
              <a:buSzTx/>
              <a:buFontTx/>
              <a:buNone/>
              <a:defRPr i="1" sz="4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12" name="“Type a quote here.”"/>
          <p:cNvSpPr txBox="1"/>
          <p:nvPr>
            <p:ph type="body" sz="quarter" idx="22"/>
          </p:nvPr>
        </p:nvSpPr>
        <p:spPr>
          <a:xfrm>
            <a:off x="2374900" y="6000750"/>
            <a:ext cx="19621500" cy="939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Black and white photo looking up at the suspension cables of a bridge with clouds in the background"/>
          <p:cNvSpPr/>
          <p:nvPr>
            <p:ph type="pic" idx="21"/>
          </p:nvPr>
        </p:nvSpPr>
        <p:spPr>
          <a:xfrm>
            <a:off x="0" y="-2654300"/>
            <a:ext cx="24384000" cy="17153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Line"/>
          <p:cNvSpPr/>
          <p:nvPr/>
        </p:nvSpPr>
        <p:spPr>
          <a:xfrm flipV="1">
            <a:off x="14989317" y="9919062"/>
            <a:ext cx="1" cy="231013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" name="Line"/>
          <p:cNvSpPr/>
          <p:nvPr/>
        </p:nvSpPr>
        <p:spPr>
          <a:xfrm>
            <a:off x="952500" y="12801600"/>
            <a:ext cx="2249897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" name="Line"/>
          <p:cNvSpPr/>
          <p:nvPr/>
        </p:nvSpPr>
        <p:spPr>
          <a:xfrm>
            <a:off x="952500" y="9321800"/>
            <a:ext cx="22500035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9" name="Line"/>
          <p:cNvSpPr/>
          <p:nvPr/>
        </p:nvSpPr>
        <p:spPr>
          <a:xfrm flipV="1">
            <a:off x="14989317" y="9919062"/>
            <a:ext cx="1" cy="231013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0" name="Lorem Ipsum Dolor"/>
          <p:cNvSpPr txBox="1"/>
          <p:nvPr>
            <p:ph type="body" sz="quarter" idx="21"/>
          </p:nvPr>
        </p:nvSpPr>
        <p:spPr>
          <a:xfrm>
            <a:off x="952500" y="8610600"/>
            <a:ext cx="13500100" cy="635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3200"/>
            </a:lvl1pPr>
          </a:lstStyle>
          <a:p>
            <a:pPr/>
            <a:r>
              <a:t>Lorem Ipsum Dolor</a:t>
            </a:r>
          </a:p>
        </p:txBody>
      </p:sp>
      <p:sp>
        <p:nvSpPr>
          <p:cNvPr id="31" name="Black and white photo of the Zeeland Bridge in the Netherlands"/>
          <p:cNvSpPr/>
          <p:nvPr>
            <p:ph type="pic" idx="22"/>
          </p:nvPr>
        </p:nvSpPr>
        <p:spPr>
          <a:xfrm>
            <a:off x="952500" y="-1460500"/>
            <a:ext cx="22479000" cy="13893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2" name="Title Text"/>
          <p:cNvSpPr txBox="1"/>
          <p:nvPr>
            <p:ph type="title"/>
          </p:nvPr>
        </p:nvSpPr>
        <p:spPr>
          <a:xfrm>
            <a:off x="952500" y="9398000"/>
            <a:ext cx="13500100" cy="33401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Title Text</a:t>
            </a:r>
          </a:p>
        </p:txBody>
      </p:sp>
      <p:sp>
        <p:nvSpPr>
          <p:cNvPr id="33" name="Body Level One…"/>
          <p:cNvSpPr txBox="1"/>
          <p:nvPr>
            <p:ph type="body" sz="quarter" idx="1"/>
          </p:nvPr>
        </p:nvSpPr>
        <p:spPr>
          <a:xfrm>
            <a:off x="15532100" y="9398000"/>
            <a:ext cx="7950200" cy="33401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32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32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32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32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/>
          <p:nvPr>
            <p:ph type="title"/>
          </p:nvPr>
        </p:nvSpPr>
        <p:spPr>
          <a:xfrm>
            <a:off x="952500" y="5194300"/>
            <a:ext cx="22479000" cy="33401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e"/>
          <p:cNvSpPr/>
          <p:nvPr/>
        </p:nvSpPr>
        <p:spPr>
          <a:xfrm>
            <a:off x="952500" y="6858000"/>
            <a:ext cx="106432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0" name="Line"/>
          <p:cNvSpPr/>
          <p:nvPr/>
        </p:nvSpPr>
        <p:spPr>
          <a:xfrm>
            <a:off x="952500" y="3898900"/>
            <a:ext cx="1064309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1" name="Lorem Ipsum Dolor"/>
          <p:cNvSpPr txBox="1"/>
          <p:nvPr>
            <p:ph type="body" sz="quarter" idx="21"/>
          </p:nvPr>
        </p:nvSpPr>
        <p:spPr>
          <a:xfrm>
            <a:off x="952500" y="3124200"/>
            <a:ext cx="106426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3200"/>
            </a:lvl1pPr>
          </a:lstStyle>
          <a:p>
            <a:pPr/>
            <a:r>
              <a:t>Lorem Ipsum Dolor</a:t>
            </a:r>
          </a:p>
        </p:txBody>
      </p:sp>
      <p:sp>
        <p:nvSpPr>
          <p:cNvPr id="52" name="Black and white photo of the underside of a bridge going over a river and against the sky "/>
          <p:cNvSpPr/>
          <p:nvPr>
            <p:ph type="pic" idx="22"/>
          </p:nvPr>
        </p:nvSpPr>
        <p:spPr>
          <a:xfrm>
            <a:off x="12534900" y="-1651000"/>
            <a:ext cx="10799069" cy="15824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3" name="Title Text"/>
          <p:cNvSpPr txBox="1"/>
          <p:nvPr>
            <p:ph type="title"/>
          </p:nvPr>
        </p:nvSpPr>
        <p:spPr>
          <a:xfrm>
            <a:off x="952500" y="3975100"/>
            <a:ext cx="10642600" cy="2806700"/>
          </a:xfrm>
          <a:prstGeom prst="rect">
            <a:avLst/>
          </a:prstGeom>
        </p:spPr>
        <p:txBody>
          <a:bodyPr/>
          <a:lstStyle>
            <a:lvl1pPr algn="l">
              <a:defRPr sz="7800"/>
            </a:lvl1pPr>
          </a:lstStyle>
          <a:p>
            <a:pPr/>
            <a:r>
              <a:t>Title Text</a:t>
            </a:r>
          </a:p>
        </p:txBody>
      </p:sp>
      <p:sp>
        <p:nvSpPr>
          <p:cNvPr id="54" name="Body Level One…"/>
          <p:cNvSpPr txBox="1"/>
          <p:nvPr>
            <p:ph type="body" sz="quarter" idx="1"/>
          </p:nvPr>
        </p:nvSpPr>
        <p:spPr>
          <a:xfrm>
            <a:off x="952500" y="7086600"/>
            <a:ext cx="10642600" cy="5638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32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32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32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32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Line"/>
          <p:cNvSpPr/>
          <p:nvPr/>
        </p:nvSpPr>
        <p:spPr>
          <a:xfrm>
            <a:off x="952500" y="3048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1" name="Line"/>
          <p:cNvSpPr/>
          <p:nvPr/>
        </p:nvSpPr>
        <p:spPr>
          <a:xfrm>
            <a:off x="952500" y="889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Line"/>
          <p:cNvSpPr/>
          <p:nvPr/>
        </p:nvSpPr>
        <p:spPr>
          <a:xfrm>
            <a:off x="952500" y="3048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2" name="Line"/>
          <p:cNvSpPr/>
          <p:nvPr/>
        </p:nvSpPr>
        <p:spPr>
          <a:xfrm>
            <a:off x="952500" y="889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3" name="Black and white photo of the underside of a bridge going over a river and against the sky "/>
          <p:cNvSpPr/>
          <p:nvPr>
            <p:ph type="pic" idx="21"/>
          </p:nvPr>
        </p:nvSpPr>
        <p:spPr>
          <a:xfrm>
            <a:off x="12636500" y="-2413000"/>
            <a:ext cx="11024412" cy="16154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sz="half" idx="1"/>
          </p:nvPr>
        </p:nvSpPr>
        <p:spPr>
          <a:xfrm>
            <a:off x="952500" y="3797300"/>
            <a:ext cx="10909300" cy="8928100"/>
          </a:xfrm>
          <a:prstGeom prst="rect">
            <a:avLst/>
          </a:prstGeom>
        </p:spPr>
        <p:txBody>
          <a:bodyPr/>
          <a:lstStyle>
            <a:lvl1pPr marL="508000" indent="-508000">
              <a:spcBef>
                <a:spcPts val="2500"/>
              </a:spcBef>
              <a:buSzPct val="65000"/>
              <a:defRPr sz="4200"/>
            </a:lvl1pPr>
            <a:lvl2pPr marL="1016000" indent="-508000">
              <a:spcBef>
                <a:spcPts val="2500"/>
              </a:spcBef>
              <a:buSzPct val="65000"/>
              <a:defRPr sz="4200"/>
            </a:lvl2pPr>
            <a:lvl3pPr marL="1524000" indent="-508000">
              <a:spcBef>
                <a:spcPts val="2500"/>
              </a:spcBef>
              <a:buSzPct val="65000"/>
              <a:defRPr sz="4200"/>
            </a:lvl3pPr>
            <a:lvl4pPr marL="2032000" indent="-508000">
              <a:spcBef>
                <a:spcPts val="2500"/>
              </a:spcBef>
              <a:buSzPct val="65000"/>
              <a:defRPr sz="4200"/>
            </a:lvl4pPr>
            <a:lvl5pPr marL="2540000" indent="-508000">
              <a:spcBef>
                <a:spcPts val="2500"/>
              </a:spcBef>
              <a:buSzPct val="65000"/>
              <a:defRPr sz="4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idx="1"/>
          </p:nvPr>
        </p:nvSpPr>
        <p:spPr>
          <a:xfrm>
            <a:off x="952500" y="1778000"/>
            <a:ext cx="22479000" cy="101473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Black and white photo looking up at the suspension cables of a bridge with clouds in the background"/>
          <p:cNvSpPr/>
          <p:nvPr>
            <p:ph type="pic" sz="half" idx="21"/>
          </p:nvPr>
        </p:nvSpPr>
        <p:spPr>
          <a:xfrm>
            <a:off x="12232231" y="6024722"/>
            <a:ext cx="11497993" cy="808851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Black and white photo of the Zeeland Bridge in the Netherlands"/>
          <p:cNvSpPr/>
          <p:nvPr>
            <p:ph type="pic" sz="half" idx="22"/>
          </p:nvPr>
        </p:nvSpPr>
        <p:spPr>
          <a:xfrm>
            <a:off x="12349986" y="635000"/>
            <a:ext cx="11226801" cy="6807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Black and white photo of the underside of a bridge going over a river and against the sky "/>
          <p:cNvSpPr/>
          <p:nvPr>
            <p:ph type="pic" idx="23"/>
          </p:nvPr>
        </p:nvSpPr>
        <p:spPr>
          <a:xfrm>
            <a:off x="730989" y="-2438400"/>
            <a:ext cx="11050413" cy="16192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952500" y="30607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Line"/>
          <p:cNvSpPr/>
          <p:nvPr/>
        </p:nvSpPr>
        <p:spPr>
          <a:xfrm>
            <a:off x="952500" y="8890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" name="Title Text"/>
          <p:cNvSpPr txBox="1"/>
          <p:nvPr>
            <p:ph type="title"/>
          </p:nvPr>
        </p:nvSpPr>
        <p:spPr>
          <a:xfrm>
            <a:off x="952500" y="1143000"/>
            <a:ext cx="22479000" cy="166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" name="Body Level One…"/>
          <p:cNvSpPr txBox="1"/>
          <p:nvPr>
            <p:ph type="body" idx="1"/>
          </p:nvPr>
        </p:nvSpPr>
        <p:spPr>
          <a:xfrm>
            <a:off x="952500" y="3695700"/>
            <a:ext cx="22479000" cy="857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11976100" y="13017500"/>
            <a:ext cx="419100" cy="508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solidFill>
                  <a:srgbClr val="4C494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1pPr>
      <a:lvl2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2pPr>
      <a:lvl3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3pPr>
      <a:lvl4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4pPr>
      <a:lvl5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5pPr>
      <a:lvl6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6pPr>
      <a:lvl7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7pPr>
      <a:lvl8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8pPr>
      <a:lvl9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800" u="none"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9pPr>
    </p:titleStyle>
    <p:bodyStyle>
      <a:lvl1pPr marL="6096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12192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8288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24384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30480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36576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42672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48768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54864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5000" u="none"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https://www.youtube.com/embed/hWSuYd3EvzQ?feature=oembed" TargetMode="External"/><Relationship Id="rId3" Type="http://schemas.openxmlformats.org/officeDocument/2006/relationships/image" Target="../media/image1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dx.doi.org/10.1038/s41598-024-53303-w" TargetMode="External"/><Relationship Id="rId3" Type="http://schemas.openxmlformats.org/officeDocument/2006/relationships/hyperlink" Target="http://www.sciencedaily.com/releases/2024/03/240301134758.htm" TargetMode="External"/><Relationship Id="rId4" Type="http://schemas.openxmlformats.org/officeDocument/2006/relationships/hyperlink" Target="https://doi.org/10.2196/13216" TargetMode="Externa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AI-Blog-Image-770x406-1.jpeg" descr="AI-Blog-Image-770x406-1.jpeg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5838030" y="3414304"/>
            <a:ext cx="13188257" cy="11027592"/>
          </a:xfrm>
          <a:prstGeom prst="rect">
            <a:avLst/>
          </a:prstGeom>
        </p:spPr>
      </p:pic>
      <p:sp>
        <p:nvSpPr>
          <p:cNvPr id="138" name="Navigating the Emergence of Artificial Intelligence in Psychological Practice…"/>
          <p:cNvSpPr txBox="1"/>
          <p:nvPr>
            <p:ph type="title"/>
          </p:nvPr>
        </p:nvSpPr>
        <p:spPr>
          <a:xfrm>
            <a:off x="952500" y="1143000"/>
            <a:ext cx="22479000" cy="2658170"/>
          </a:xfrm>
          <a:prstGeom prst="rect">
            <a:avLst/>
          </a:prstGeom>
        </p:spPr>
        <p:txBody>
          <a:bodyPr/>
          <a:lstStyle/>
          <a:p>
            <a:pPr defTabSz="330200">
              <a:spcBef>
                <a:spcPts val="900"/>
              </a:spcBef>
              <a:defRPr sz="3920"/>
            </a:pPr>
            <a:r>
              <a:t>Navigating the Emergence of Artificial Intelligence in Psychological Practice</a:t>
            </a:r>
          </a:p>
          <a:p>
            <a:pPr defTabSz="330200">
              <a:spcBef>
                <a:spcPts val="900"/>
              </a:spcBef>
              <a:defRPr sz="3920"/>
            </a:pPr>
          </a:p>
          <a:p>
            <a:pPr defTabSz="330200">
              <a:spcBef>
                <a:spcPts val="900"/>
              </a:spcBef>
              <a:defRPr sz="2960"/>
            </a:pPr>
            <a:r>
              <a:t>Ryan Boddy, Ph.D.</a:t>
            </a:r>
          </a:p>
          <a:p>
            <a:pPr defTabSz="330200">
              <a:spcBef>
                <a:spcPts val="900"/>
              </a:spcBef>
              <a:defRPr sz="3920"/>
            </a:pPr>
          </a:p>
          <a:p>
            <a:pPr defTabSz="330200">
              <a:spcBef>
                <a:spcPts val="900"/>
              </a:spcBef>
              <a:defRPr sz="3920"/>
            </a:pPr>
          </a:p>
          <a:p>
            <a:pPr defTabSz="330200">
              <a:spcBef>
                <a:spcPts val="900"/>
              </a:spcBef>
              <a:defRPr sz="3920"/>
            </a:pPr>
            <a:r>
              <a:t>Ryan Boddy, Ph.D.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ora Examp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Sora Example</a:t>
            </a:r>
          </a:p>
        </p:txBody>
      </p:sp>
      <p:sp>
        <p:nvSpPr>
          <p:cNvPr id="16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8" name="sora openai new videos generated by sora 😱 demo samples 2024" descr="sora openai new videos generated by sora 😱 demo samples 2024"/>
          <p:cNvPicPr>
            <a:picLocks noChangeAspect="0"/>
          </p:cNvPicPr>
          <p:nvPr>
            <a:videoFile xmlns:mc="http://schemas.openxmlformats.org/markup-compatibility/2006" xmlns:aiw="http://developer.apple.com/namespaces/iwork" r:link="rId2" mc:Ignorable="aiw" aiw:title="sora openai new videos generated by sora 😱 demo samples 2024" aiw:author="Deejam imila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-1807" y="-2737820"/>
            <a:ext cx="24527475" cy="1839560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16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6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Where we are now cont’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Where we are now cont’d</a:t>
            </a:r>
          </a:p>
        </p:txBody>
      </p:sp>
      <p:sp>
        <p:nvSpPr>
          <p:cNvPr id="171" name="2024 Stanford Institute for Human Centered Artificial Intelligence (HCAI) Findings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2024 Stanford Institute for Human Centered Artificial Intelligence (HCAI) Findings:</a:t>
            </a:r>
          </a:p>
          <a:p>
            <a:pPr lvl="1"/>
            <a:r>
              <a:t>Private investment in generative AI skyrocketed in the last year (2.85 billion in 2022/ 25.23 billion in 2024.)</a:t>
            </a:r>
          </a:p>
          <a:p>
            <a:pPr lvl="1"/>
            <a:r>
              <a:t>Large carbon footprint (2020-2023): GPT3 = 175 billion tons of Co2 emissions.</a:t>
            </a:r>
          </a:p>
          <a:p>
            <a:pPr lvl="1"/>
            <a:r>
              <a:t>U.S. leads in development of LLM (109 in 2023 in US, 20 in 2023 in China.)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omparative AI Cognitive Abil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Comparative AI Cognitive Ability</a:t>
            </a:r>
          </a:p>
        </p:txBody>
      </p:sp>
      <p:sp>
        <p:nvSpPr>
          <p:cNvPr id="174" name="AI now more effective than humans at reading comprehension, written language, and visual tasks and visual identification.…"/>
          <p:cNvSpPr txBox="1"/>
          <p:nvPr>
            <p:ph type="body" sz="quarter" idx="1"/>
          </p:nvPr>
        </p:nvSpPr>
        <p:spPr>
          <a:xfrm>
            <a:off x="960460" y="3054350"/>
            <a:ext cx="22479001" cy="2352279"/>
          </a:xfrm>
          <a:prstGeom prst="rect">
            <a:avLst/>
          </a:prstGeom>
        </p:spPr>
        <p:txBody>
          <a:bodyPr/>
          <a:lstStyle/>
          <a:p>
            <a:pPr marL="571499" indent="-571499">
              <a:defRPr sz="3000"/>
            </a:pPr>
            <a:r>
              <a:t>AI now more effective than humans at reading comprehension, written language, and visual tasks and visual identification.</a:t>
            </a:r>
          </a:p>
          <a:p>
            <a:pPr marL="571499" indent="-571499">
              <a:defRPr sz="3000"/>
            </a:pPr>
            <a:r>
              <a:t>New standardized tests/benchmarks are needed.</a:t>
            </a:r>
          </a:p>
        </p:txBody>
      </p:sp>
      <p:pic>
        <p:nvPicPr>
          <p:cNvPr id="175" name="IMG_9590.jpg" descr="IMG_9590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0013156" y="4218186"/>
            <a:ext cx="12435087" cy="93263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How are we feeling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 are we feeling?</a:t>
            </a:r>
          </a:p>
        </p:txBody>
      </p:sp>
      <p:sp>
        <p:nvSpPr>
          <p:cNvPr id="178" name="2023 Ipsos poll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1" marL="472440" indent="-228600" defTabSz="330200">
              <a:spcBef>
                <a:spcPts val="1300"/>
              </a:spcBef>
              <a:defRPr sz="3720"/>
            </a:pPr>
            <a:r>
              <a:t>2023 Ipsos poll</a:t>
            </a:r>
          </a:p>
          <a:p>
            <a:pPr lvl="2" marL="716280" indent="-228600" defTabSz="330200">
              <a:spcBef>
                <a:spcPts val="1300"/>
              </a:spcBef>
              <a:defRPr sz="3720"/>
            </a:pPr>
            <a:r>
              <a:t>22,816 adults 16-74</a:t>
            </a:r>
          </a:p>
          <a:p>
            <a:pPr lvl="2" marL="716280" indent="-228600" defTabSz="330200">
              <a:spcBef>
                <a:spcPts val="1300"/>
              </a:spcBef>
              <a:defRPr sz="3720"/>
            </a:pPr>
            <a:r>
              <a:t>AI will profoundly change my daily life in 3-5 years: 66%</a:t>
            </a:r>
          </a:p>
          <a:p>
            <a:pPr lvl="2" marL="716280" indent="-228600" defTabSz="330200">
              <a:spcBef>
                <a:spcPts val="1300"/>
              </a:spcBef>
              <a:defRPr sz="3720"/>
            </a:pPr>
            <a:r>
              <a:t>Products and services using AI makes me nervous: 52%</a:t>
            </a:r>
          </a:p>
          <a:p>
            <a:pPr lvl="2" marL="716280" indent="-228600" defTabSz="330200">
              <a:spcBef>
                <a:spcPts val="1300"/>
              </a:spcBef>
              <a:defRPr sz="3720"/>
            </a:pPr>
            <a:r>
              <a:t>I trust AI services not to show bias towards or discriminate any certain people: 56%</a:t>
            </a:r>
          </a:p>
          <a:p>
            <a:pPr lvl="2" marL="716280" indent="-228600" defTabSz="330200">
              <a:spcBef>
                <a:spcPts val="1300"/>
              </a:spcBef>
              <a:defRPr sz="3720"/>
            </a:pPr>
            <a:r>
              <a:t>I trust companies using AI will protect my data: 50%</a:t>
            </a:r>
          </a:p>
          <a:p>
            <a:pPr lvl="2" marL="716280" indent="-228600" defTabSz="330200">
              <a:spcBef>
                <a:spcPts val="1300"/>
              </a:spcBef>
              <a:defRPr sz="3720"/>
            </a:pPr>
          </a:p>
          <a:p>
            <a:pPr lvl="1" marL="472440" indent="-228600" defTabSz="330200">
              <a:spcBef>
                <a:spcPts val="1300"/>
              </a:spcBef>
              <a:defRPr sz="3720"/>
            </a:pPr>
          </a:p>
          <a:p>
            <a:pPr lvl="1" marL="472440" indent="-228600" defTabSz="330200">
              <a:spcBef>
                <a:spcPts val="1300"/>
              </a:spcBef>
              <a:defRPr sz="3720"/>
            </a:pPr>
          </a:p>
          <a:p>
            <a:pPr marL="228600" indent="-228600" defTabSz="330200">
              <a:spcBef>
                <a:spcPts val="1300"/>
              </a:spcBef>
              <a:defRPr sz="3720"/>
            </a:pPr>
          </a:p>
          <a:p>
            <a:pPr lvl="1" marL="472440" indent="-228600" defTabSz="330200">
              <a:spcBef>
                <a:spcPts val="1300"/>
              </a:spcBef>
              <a:defRPr sz="3720"/>
            </a:pPr>
          </a:p>
          <a:p>
            <a:pPr lvl="1" marL="472440" indent="-228600" defTabSz="330200">
              <a:spcBef>
                <a:spcPts val="1300"/>
              </a:spcBef>
              <a:defRPr sz="372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he AI therapi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AI therapist</a:t>
            </a:r>
          </a:p>
        </p:txBody>
      </p:sp>
      <p:sp>
        <p:nvSpPr>
          <p:cNvPr id="181" name="Chatbots now play many interpersonal roles, virtual assistant, friend, romantic partner and psychotherapist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81584" indent="-481584" defTabSz="652145">
              <a:spcBef>
                <a:spcPts val="2600"/>
              </a:spcBef>
              <a:defRPr sz="3950"/>
            </a:pPr>
            <a:r>
              <a:t>Chatbots now play many interpersonal roles, virtual assistant, friend, romantic partner and psychotherapist.</a:t>
            </a:r>
          </a:p>
          <a:p>
            <a:pPr lvl="1" marL="963168" indent="-481584" defTabSz="652145">
              <a:spcBef>
                <a:spcPts val="2600"/>
              </a:spcBef>
              <a:defRPr sz="3950"/>
            </a:pPr>
            <a:r>
              <a:t>Limbic</a:t>
            </a:r>
          </a:p>
          <a:p>
            <a:pPr lvl="1" marL="963168" indent="-481584" defTabSz="652145">
              <a:spcBef>
                <a:spcPts val="2600"/>
              </a:spcBef>
              <a:defRPr sz="3950"/>
            </a:pPr>
            <a:r>
              <a:t>Ellie</a:t>
            </a:r>
          </a:p>
          <a:p>
            <a:pPr lvl="2" marL="1444752" indent="-481584" defTabSz="652145">
              <a:spcBef>
                <a:spcPts val="2600"/>
              </a:spcBef>
              <a:defRPr sz="3950"/>
            </a:pPr>
            <a:r>
              <a:t>Analyzes facial expressions, voice modulation and linguistic patterns.</a:t>
            </a:r>
          </a:p>
          <a:p>
            <a:pPr lvl="1" marL="963168" indent="-481584" defTabSz="652145">
              <a:spcBef>
                <a:spcPts val="2600"/>
              </a:spcBef>
              <a:defRPr sz="3950"/>
            </a:pPr>
            <a:r>
              <a:t>Earkick</a:t>
            </a:r>
          </a:p>
          <a:p>
            <a:pPr lvl="1" marL="963168" indent="-481584" defTabSz="652145">
              <a:spcBef>
                <a:spcPts val="2600"/>
              </a:spcBef>
              <a:defRPr sz="3950"/>
            </a:pPr>
            <a:r>
              <a:t>Character.ai</a:t>
            </a:r>
          </a:p>
          <a:p>
            <a:pPr lvl="1" marL="963168" indent="-481584" defTabSz="652145">
              <a:spcBef>
                <a:spcPts val="2600"/>
              </a:spcBef>
              <a:defRPr sz="3950"/>
            </a:pPr>
            <a:r>
              <a:t>Woebot (Stanford University chatbot CBT therapist)</a:t>
            </a:r>
          </a:p>
          <a:p>
            <a:pPr lvl="2" marL="1444752" indent="-481584" defTabSz="652145">
              <a:spcBef>
                <a:spcPts val="2600"/>
              </a:spcBef>
              <a:defRPr sz="3950"/>
            </a:pPr>
            <a:r>
              <a:t>Demonstration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Official statement from APA about A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Official statement from APA about AI</a:t>
            </a:r>
          </a:p>
        </p:txBody>
      </p:sp>
      <p:sp>
        <p:nvSpPr>
          <p:cNvPr id="184" name="Double-click to edit"/>
          <p:cNvSpPr txBox="1"/>
          <p:nvPr>
            <p:ph type="body" idx="1"/>
          </p:nvPr>
        </p:nvSpPr>
        <p:spPr>
          <a:xfrm>
            <a:off x="3695700" y="3898900"/>
            <a:ext cx="22479000" cy="85725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95700" y="3898900"/>
            <a:ext cx="14707636" cy="79500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Ethical issues associated with AI and healthca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Ethical issues associated with AI and healthcare</a:t>
            </a:r>
          </a:p>
        </p:txBody>
      </p:sp>
      <p:sp>
        <p:nvSpPr>
          <p:cNvPr id="188" name="Plagiarism: Is direct copy and paste plagiarism even if the words generated aren’t human? Legal ramifications?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Plagiarism: Is direct copy and paste plagiarism even if the words generated aren’t human? Legal ramifications?</a:t>
            </a:r>
          </a:p>
          <a:p>
            <a:pPr/>
            <a:r>
              <a:t>Hallucinations: sometimes LLM just makes stuff up.</a:t>
            </a:r>
          </a:p>
          <a:p>
            <a:pPr/>
            <a:r>
              <a:t>Security/HIPAA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How to put AI to work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 to put AI to work</a:t>
            </a:r>
          </a:p>
        </p:txBody>
      </p:sp>
      <p:sp>
        <p:nvSpPr>
          <p:cNvPr id="191" name="Letter writing for coordinating with other providers/agenci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Letter writing for coordinating with other providers/agencies</a:t>
            </a:r>
          </a:p>
          <a:p>
            <a:pPr/>
            <a:r>
              <a:t>Psychoeducation: Create informative handouts for patients and families. </a:t>
            </a:r>
          </a:p>
          <a:p>
            <a:pPr/>
            <a:r>
              <a:t>Create therapy homework/assignments</a:t>
            </a:r>
          </a:p>
          <a:p>
            <a:pPr/>
            <a:r>
              <a:t>Generate ideas for journal prompts</a:t>
            </a:r>
          </a:p>
          <a:p>
            <a:pPr/>
            <a:r>
              <a:t>Tailored recommendations for report writing</a:t>
            </a:r>
          </a:p>
          <a:p>
            <a:pPr/>
            <a:r>
              <a:t>Differential diagnosis: provides a second opinion or sounding board.</a:t>
            </a:r>
          </a:p>
          <a:p>
            <a:pPr/>
            <a:r>
              <a:t>Identify recent studies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rompts for report writ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Prompts for report writing</a:t>
            </a:r>
          </a:p>
        </p:txBody>
      </p:sp>
      <p:sp>
        <p:nvSpPr>
          <p:cNvPr id="194" name="Summary of intake form: Please summarize the following intake form, and create the following sections: Assessment questions and concerns, Strengths, Early Development, Medical History, Sensory History, Family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85335" indent="-285335" defTabSz="297179">
              <a:spcBef>
                <a:spcPts val="0"/>
              </a:spcBef>
              <a:defRPr sz="4485">
                <a:solidFill>
                  <a:srgbClr val="5B5854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Summary of intake form: Please summarize the following intake form, and create the following sections: Assessment questions and concerns, Strengths, Early Development, Medical History, Sensory History, Family.</a:t>
            </a:r>
          </a:p>
          <a:p>
            <a:pPr marL="285335" indent="-285335" defTabSz="297179">
              <a:spcBef>
                <a:spcPts val="0"/>
              </a:spcBef>
              <a:defRPr sz="4485">
                <a:solidFill>
                  <a:srgbClr val="5B5854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marL="285335" indent="-285335" defTabSz="297179">
              <a:spcBef>
                <a:spcPts val="0"/>
              </a:spcBef>
              <a:defRPr sz="4485">
                <a:solidFill>
                  <a:srgbClr val="5B5854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Teacher interview: This is a transcript of [or notes from] a conversation with a teacher about a student.  Create a summary using these themes: strengths, areas for growth, social interactions, concerns and questions, additional information. Write at an 8th grade level using positive language.</a:t>
            </a:r>
          </a:p>
          <a:p>
            <a:pPr marL="285335" indent="-285335" defTabSz="297179">
              <a:spcBef>
                <a:spcPts val="0"/>
              </a:spcBef>
              <a:defRPr sz="4485">
                <a:solidFill>
                  <a:srgbClr val="5B5854"/>
                </a:solidFill>
                <a:latin typeface="Gill Sans"/>
                <a:ea typeface="Gill Sans"/>
                <a:cs typeface="Gill Sans"/>
                <a:sym typeface="Gill Sans"/>
              </a:defRPr>
            </a:pPr>
          </a:p>
          <a:p>
            <a:pPr marL="285335" indent="-285335" defTabSz="297179">
              <a:spcBef>
                <a:spcPts val="0"/>
              </a:spcBef>
              <a:defRPr sz="4485">
                <a:solidFill>
                  <a:srgbClr val="5B5854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Summarizing a report: Create a summary of the following neuropsychological report.  Use a positive tone and parent-friendly language.  The summary should have the following sections: overall summary in 2-3 sentences, strengths in 3-5 bullet points, challenges in 3-5 bullet points, diagnosis in 3-5 setnences, and 5-10 recommendations.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rompts for report writing cont’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Prompts for report writing cont’d</a:t>
            </a:r>
          </a:p>
        </p:txBody>
      </p:sp>
      <p:sp>
        <p:nvSpPr>
          <p:cNvPr id="197" name="Report recommendations: Create a list of recommendations for a 13yo student with ADHD based on this transcript of ideas.  Separate recommendations in academic, executive functioning and attention, social-emotional, parent support and other.  Use positiv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24255" indent="-524255" defTabSz="709930">
              <a:spcBef>
                <a:spcPts val="2900"/>
              </a:spcBef>
              <a:defRPr sz="4300"/>
            </a:pPr>
            <a:r>
              <a:t>Report recommendations: Create a list of recommendations for a 13yo student with ADHD based on this transcript of ideas.  Separate recommendations in academic, executive functioning and attention, social-emotional, parent support and other.  Use positive, 8th-grade level language.</a:t>
            </a:r>
          </a:p>
          <a:p>
            <a:pPr marL="524255" indent="-524255" defTabSz="709930">
              <a:spcBef>
                <a:spcPts val="2900"/>
              </a:spcBef>
              <a:defRPr sz="4300"/>
            </a:pPr>
            <a:r>
              <a:t>Metaphors for feedback session (ChatGPT): Create a metaphor for [e.g. anxiety, dyslexia, ADHD] using [child's interest - e.g. Minecraft].</a:t>
            </a:r>
          </a:p>
          <a:p>
            <a:pPr marL="524255" indent="-524255" defTabSz="709930">
              <a:spcBef>
                <a:spcPts val="2900"/>
              </a:spcBef>
              <a:defRPr sz="4300"/>
            </a:pPr>
            <a:r>
              <a:t>Explaining a diagnosis to parents: Describe the strengths and challenges of [diagnosis] using parent-friendly language in 4 sentences or less.</a:t>
            </a:r>
          </a:p>
          <a:p>
            <a:pPr marL="524255" indent="-524255" defTabSz="709930">
              <a:spcBef>
                <a:spcPts val="2900"/>
              </a:spcBef>
              <a:defRPr sz="4300"/>
            </a:pPr>
            <a:r>
              <a:t>Explaining multiple diagnoses: Explain the similarities and differences between [dx 1] and [dx 2], using parent-friendly language in 2 paragraphs or less.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A little about m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 little about me</a:t>
            </a:r>
          </a:p>
        </p:txBody>
      </p:sp>
      <p:sp>
        <p:nvSpPr>
          <p:cNvPr id="14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77246" y="3563502"/>
            <a:ext cx="25108254" cy="87554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HATGPT Demonstra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CHATGPT Demonstrations</a:t>
            </a:r>
          </a:p>
        </p:txBody>
      </p:sp>
      <p:sp>
        <p:nvSpPr>
          <p:cNvPr id="20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203" name="Image Gallery"/>
          <p:cNvGrpSpPr/>
          <p:nvPr/>
        </p:nvGrpSpPr>
        <p:grpSpPr>
          <a:xfrm>
            <a:off x="313911" y="36762"/>
            <a:ext cx="23756178" cy="13895138"/>
            <a:chOff x="0" y="0"/>
            <a:chExt cx="23756177" cy="13895137"/>
          </a:xfrm>
        </p:grpSpPr>
        <p:pic>
          <p:nvPicPr>
            <p:cNvPr id="201" name="Screen Shot 2023-08-30 at 8.21.22 PM.png" descr="Screen Shot 2023-08-30 at 8.21.22 PM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7414" r="0" b="7414"/>
            <a:stretch>
              <a:fillRect/>
            </a:stretch>
          </p:blipFill>
          <p:spPr>
            <a:xfrm>
              <a:off x="0" y="0"/>
              <a:ext cx="23756178" cy="131585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2" name="Caption"/>
            <p:cNvSpPr/>
            <p:nvPr/>
          </p:nvSpPr>
          <p:spPr>
            <a:xfrm>
              <a:off x="0" y="13234737"/>
              <a:ext cx="23756178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>
                <a:defRPr sz="3000"/>
              </a:lvl1pPr>
            </a:lstStyle>
            <a:p>
              <a:pPr/>
              <a:r>
                <a:t>Caption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7" name="Screen Shot 2023-08-30 at 8.23.40 PM.png" descr="Screen Shot 2023-08-30 at 8.23.4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1456" y="-1465538"/>
            <a:ext cx="25597491" cy="16647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1" name="Screen Shot 2023-08-30 at 8.24.38 PM.png" descr="Screen Shot 2023-08-30 at 8.24.3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1908" y="-1907488"/>
            <a:ext cx="26175495" cy="170229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5" name="Screen Shot 2023-08-30 at 8.26.35 PM.png" descr="Screen Shot 2023-08-30 at 8.26.3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8061" y="-2032548"/>
            <a:ext cx="27341222" cy="177810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Screen Shot 2023-08-30 at 8.27.28 PM.png" descr="Screen Shot 2023-08-30 at 8.27.2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13358" y="-1870751"/>
            <a:ext cx="26529579" cy="172532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3" name="Screen Shot 2023-08-30 at 8.28.05 PM.png" descr="Screen Shot 2023-08-30 at 8.28.0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48852" y="-1775681"/>
            <a:ext cx="26551279" cy="172673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7" name="Screen Shot 2023-08-30 at 8.28.49 PM.png" descr="Screen Shot 2023-08-30 at 8.28.4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21585" y="-1601348"/>
            <a:ext cx="26229941" cy="170583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AI scribe services for therapis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AI scribe services for therapists</a:t>
            </a:r>
          </a:p>
        </p:txBody>
      </p:sp>
      <p:sp>
        <p:nvSpPr>
          <p:cNvPr id="230" name="Recent huge uptick in AI scribe services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24255" indent="-524255" defTabSz="709930">
              <a:spcBef>
                <a:spcPts val="2900"/>
              </a:spcBef>
              <a:defRPr sz="4300"/>
            </a:pPr>
            <a:r>
              <a:t>Recent huge uptick in AI scribe services.</a:t>
            </a:r>
          </a:p>
          <a:p>
            <a:pPr lvl="1" marL="1048511" indent="-524255" defTabSz="709930">
              <a:spcBef>
                <a:spcPts val="2900"/>
              </a:spcBef>
              <a:defRPr sz="4300"/>
            </a:pPr>
            <a:r>
              <a:t>Getfreed.AI</a:t>
            </a:r>
          </a:p>
          <a:p>
            <a:pPr lvl="1" marL="1048511" indent="-524255" defTabSz="709930">
              <a:spcBef>
                <a:spcPts val="2900"/>
              </a:spcBef>
              <a:defRPr sz="4300"/>
            </a:pPr>
            <a:r>
              <a:t>Simple Practice</a:t>
            </a:r>
          </a:p>
          <a:p>
            <a:pPr lvl="1" marL="1048511" indent="-524255" defTabSz="709930">
              <a:spcBef>
                <a:spcPts val="2900"/>
              </a:spcBef>
              <a:defRPr sz="4300"/>
            </a:pPr>
            <a:r>
              <a:t>Blueprint</a:t>
            </a:r>
          </a:p>
          <a:p>
            <a:pPr lvl="1" marL="1048511" indent="-524255" defTabSz="709930">
              <a:spcBef>
                <a:spcPts val="2900"/>
              </a:spcBef>
              <a:defRPr sz="4300"/>
            </a:pPr>
            <a:r>
              <a:t>Athelas</a:t>
            </a:r>
          </a:p>
          <a:p>
            <a:pPr lvl="1" marL="1048511" indent="-524255" defTabSz="709930">
              <a:spcBef>
                <a:spcPts val="2900"/>
              </a:spcBef>
              <a:defRPr sz="4300"/>
            </a:pPr>
            <a:r>
              <a:t>Lindy</a:t>
            </a:r>
          </a:p>
          <a:p>
            <a:pPr lvl="1" marL="1048511" indent="-524255" defTabSz="709930">
              <a:spcBef>
                <a:spcPts val="2900"/>
              </a:spcBef>
              <a:defRPr sz="4300"/>
            </a:pPr>
            <a:r>
              <a:t>Heidi Health (Demonstration)</a:t>
            </a:r>
          </a:p>
          <a:p>
            <a:pPr lvl="1" marL="1048511" indent="-524255" defTabSz="709930">
              <a:spcBef>
                <a:spcPts val="2900"/>
              </a:spcBef>
              <a:defRPr sz="4300"/>
            </a:pPr>
            <a:r>
              <a:t>Notezap (Demonstration)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BastionGP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BastionGPT</a:t>
            </a:r>
          </a:p>
        </p:txBody>
      </p:sp>
      <p:sp>
        <p:nvSpPr>
          <p:cNvPr id="233" name="HIPAA compliant LLM progra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HIPAA compliant LLM program</a:t>
            </a:r>
          </a:p>
          <a:p>
            <a:pPr/>
            <a:r>
              <a:t>How is it HIPAA compliant?</a:t>
            </a:r>
          </a:p>
          <a:p>
            <a:pPr lvl="1"/>
            <a:r>
              <a:t>Internal risk assessment scans</a:t>
            </a:r>
          </a:p>
          <a:p>
            <a:pPr lvl="1"/>
            <a:r>
              <a:t>Chat history deleted after 30 days</a:t>
            </a:r>
          </a:p>
          <a:p>
            <a:pPr lvl="1"/>
            <a:r>
              <a:t>3rd party penetration tests.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How I use BastionGP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 I use BastionGPT</a:t>
            </a:r>
          </a:p>
        </p:txBody>
      </p:sp>
      <p:sp>
        <p:nvSpPr>
          <p:cNvPr id="236" name="Demonstration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Demonstration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oday’s agend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Today’s agenda</a:t>
            </a:r>
          </a:p>
        </p:txBody>
      </p:sp>
      <p:sp>
        <p:nvSpPr>
          <p:cNvPr id="145" name="1. Overview on the history of Artificial Intelligence (AI)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1. Overview on the history of Artificial Intelligence (AI).</a:t>
            </a:r>
          </a:p>
          <a:p>
            <a:pPr/>
            <a:r>
              <a:t>2. Discuss current state of AI.</a:t>
            </a:r>
          </a:p>
          <a:p>
            <a:pPr/>
            <a:r>
              <a:t>3. Learn about current AI programs for behavioral health</a:t>
            </a:r>
          </a:p>
          <a:p>
            <a:pPr/>
            <a:r>
              <a:t>4. Demonstrate using ChatGPT and other software </a:t>
            </a:r>
          </a:p>
          <a:p>
            <a:pPr/>
            <a:r>
              <a:t>5. Discuss ethical implications and projection for the future.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Wrapping u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Wrapping up</a:t>
            </a:r>
          </a:p>
        </p:txBody>
      </p:sp>
      <p:sp>
        <p:nvSpPr>
          <p:cNvPr id="239" name="Comments/Questions?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Comments/Questions?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Referenc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References</a:t>
            </a:r>
          </a:p>
        </p:txBody>
      </p:sp>
      <p:sp>
        <p:nvSpPr>
          <p:cNvPr id="242" name="1. Kent F. Hubert, Kim N. Awa, Darya L. Zabelina. The current state of artificial intelligence generative language models is more creative than humans on divergent thinking tasks. Scientific Reports, 2024; 14 (1) DOI: 10.1038/s41598-024-53303-w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02336" indent="-402336" defTabSz="544830">
              <a:spcBef>
                <a:spcPts val="2200"/>
              </a:spcBef>
              <a:defRPr sz="3300"/>
            </a:pPr>
            <a:r>
              <a:t>1. Kent F. Hubert, Kim N. Awa, Darya L. Zabelina. The current state of artificial intelligence generative language models is more creative than humans on divergent thinking tasks. </a:t>
            </a:r>
            <a:r>
              <a:rPr i="1"/>
              <a:t>Scientific Reports</a:t>
            </a:r>
            <a:r>
              <a:t>, 2024; 14 (1) DOI: </a:t>
            </a:r>
            <a:r>
              <a:rPr u="sng">
                <a:solidFill>
                  <a:srgbClr val="004276"/>
                </a:solidFill>
                <a:hlinkClick r:id="rId2" invalidUrl="" action="" tgtFrame="" tooltip="" history="1" highlightClick="0" endSnd="0"/>
              </a:rPr>
              <a:t>10.1038/s41598-024-53303-w</a:t>
            </a:r>
          </a:p>
          <a:p>
            <a:pPr marL="402336" indent="-402336" defTabSz="544830">
              <a:spcBef>
                <a:spcPts val="2200"/>
              </a:spcBef>
              <a:defRPr sz="3300"/>
            </a:pPr>
            <a:r>
              <a:t>2. University of Arkansas. (2024, March 1). AI outperforms humans in standardized tests of creative potential. </a:t>
            </a:r>
            <a:r>
              <a:rPr i="1"/>
              <a:t>ScienceDaily</a:t>
            </a:r>
            <a:r>
              <a:t>. Retrieved April 17, 2024 from </a:t>
            </a:r>
            <a:r>
              <a:rPr u="sng">
                <a:hlinkClick r:id="rId3" invalidUrl="" action="" tgtFrame="" tooltip="" history="1" highlightClick="0" endSnd="0"/>
              </a:rPr>
              <a:t>www.sciencedaily.com/releases/2024/03/240301134758.htm</a:t>
            </a:r>
          </a:p>
          <a:p>
            <a:pPr marL="402336" indent="-402336" defTabSz="544830">
              <a:spcBef>
                <a:spcPts val="2200"/>
              </a:spcBef>
              <a:defRPr sz="3300"/>
            </a:pPr>
            <a:r>
              <a:t>3. Abrams, Z. (2024, January). The Unstoppable Momentum of Generative AI [Review of </a:t>
            </a:r>
            <a:r>
              <a:rPr i="1"/>
              <a:t>The Unstoppable Momentum of Generative AI</a:t>
            </a:r>
            <a:r>
              <a:t>]. </a:t>
            </a:r>
            <a:r>
              <a:rPr i="1"/>
              <a:t>Monitor on Psychology</a:t>
            </a:r>
            <a:r>
              <a:t>.</a:t>
            </a:r>
          </a:p>
          <a:p>
            <a:pPr marL="402336" indent="-402336" defTabSz="544830">
              <a:spcBef>
                <a:spcPts val="2200"/>
              </a:spcBef>
              <a:defRPr sz="3300"/>
            </a:pPr>
            <a:r>
              <a:t>4. Fiske, A., Henningsen, P., &amp; Buyx, A. (2019). Your Robot Therapist Will See You Now: Ethical Implications of Embodied Artificial Intelligence in Psychiatry, Psychology, and Psychotherapy. </a:t>
            </a:r>
            <a:r>
              <a:rPr i="1"/>
              <a:t>Journal of Medical Internet Research</a:t>
            </a:r>
            <a:r>
              <a:t>, </a:t>
            </a:r>
            <a:r>
              <a:rPr i="1"/>
              <a:t>21</a:t>
            </a:r>
            <a:r>
              <a:t>(5), e13216. </a:t>
            </a:r>
            <a:r>
              <a:rPr u="sng">
                <a:hlinkClick r:id="rId4" invalidUrl="" action="" tgtFrame="" tooltip="" history="1" highlightClick="0" endSnd="0"/>
              </a:rPr>
              <a:t>https://doi.org/10.2196/13216</a:t>
            </a:r>
          </a:p>
          <a:p>
            <a:pPr marL="402336" indent="-402336" defTabSz="544830">
              <a:spcBef>
                <a:spcPts val="2200"/>
              </a:spcBef>
              <a:defRPr sz="3300"/>
            </a:pPr>
            <a:r>
              <a:t>5. Innes, J., &amp; Morrison, B. (2021). Artificial intelligence and psychology [Review of </a:t>
            </a:r>
            <a:r>
              <a:rPr i="1"/>
              <a:t>Artificial intelligence and psychology</a:t>
            </a:r>
            <a:r>
              <a:t>]. In A. Elliot (Ed.), </a:t>
            </a:r>
            <a:r>
              <a:rPr i="1"/>
              <a:t>The Routledge Social Science Handbook of AI (Routledge International Handbooks)</a:t>
            </a:r>
            <a:r>
              <a:t>. Routledge.</a:t>
            </a:r>
          </a:p>
          <a:p>
            <a:pPr marL="0" indent="0" defTabSz="301752">
              <a:spcBef>
                <a:spcPts val="700"/>
              </a:spcBef>
              <a:buClrTx/>
              <a:buSzTx/>
              <a:buFontTx/>
              <a:buNone/>
              <a:defRPr sz="3300">
                <a:solidFill>
                  <a:srgbClr val="000000"/>
                </a:solidFill>
              </a:defRPr>
            </a:pPr>
            <a:r>
              <a:t>‌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HANK YOU!"/>
          <p:cNvSpPr txBox="1"/>
          <p:nvPr>
            <p:ph type="title"/>
          </p:nvPr>
        </p:nvSpPr>
        <p:spPr>
          <a:xfrm>
            <a:off x="952500" y="1143000"/>
            <a:ext cx="22479000" cy="11025684"/>
          </a:xfrm>
          <a:prstGeom prst="rect">
            <a:avLst/>
          </a:prstGeom>
        </p:spPr>
        <p:txBody>
          <a:bodyPr/>
          <a:lstStyle/>
          <a:p>
            <a:pPr/>
            <a:r>
              <a:t>THANK YOU!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Brief history of A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Brief history of AI</a:t>
            </a:r>
          </a:p>
        </p:txBody>
      </p:sp>
      <p:sp>
        <p:nvSpPr>
          <p:cNvPr id="148" name="Google DeepMind: Purchased from a UK based company in 2014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85215" indent="-585215" defTabSz="792479">
              <a:spcBef>
                <a:spcPts val="3200"/>
              </a:spcBef>
              <a:defRPr sz="4800"/>
            </a:pPr>
            <a:r>
              <a:t>Google DeepMind: Purchased from a UK based company in 2014.</a:t>
            </a:r>
          </a:p>
          <a:p>
            <a:pPr marL="585215" indent="-585215" defTabSz="792479">
              <a:spcBef>
                <a:spcPts val="3200"/>
              </a:spcBef>
              <a:defRPr sz="4800"/>
            </a:pPr>
            <a:r>
              <a:t>In 2017 AlphaGo beat the top rated payer in the world.</a:t>
            </a:r>
          </a:p>
          <a:p>
            <a:pPr marL="585215" indent="-585215" defTabSz="792479">
              <a:spcBef>
                <a:spcPts val="3200"/>
              </a:spcBef>
              <a:defRPr sz="4800"/>
            </a:pPr>
            <a:r>
              <a:t>Later in 2017 AlphaGo Zero a newer program beat AlphaGo 100 games to none.</a:t>
            </a:r>
          </a:p>
          <a:p>
            <a:pPr marL="585215" indent="-585215" defTabSz="792479">
              <a:spcBef>
                <a:spcPts val="3200"/>
              </a:spcBef>
              <a:defRPr sz="4800"/>
            </a:pPr>
            <a:r>
              <a:t>Alpha Zero learned in just 3 days by using self-play (reinforcement learning)</a:t>
            </a:r>
          </a:p>
          <a:p>
            <a:pPr lvl="1" marL="1170431" indent="-585215" defTabSz="792479">
              <a:spcBef>
                <a:spcPts val="3200"/>
              </a:spcBef>
              <a:defRPr sz="4800"/>
            </a:pPr>
            <a:r>
              <a:t>Learns by playing against itself, rather than older models using predictive statistical probabilities (machine learning) based on previous games and outcomes. </a:t>
            </a:r>
          </a:p>
          <a:p>
            <a:pPr lvl="1" marL="1170431" indent="-585215" defTabSz="792479">
              <a:spcBef>
                <a:spcPts val="3200"/>
              </a:spcBef>
              <a:defRPr sz="4800"/>
            </a:pPr>
            <a:r>
              <a:t>Moving closer to Artificial General Intelligence.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tate of AI toda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State of AI today</a:t>
            </a:r>
          </a:p>
        </p:txBody>
      </p:sp>
      <p:sp>
        <p:nvSpPr>
          <p:cNvPr id="15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43840" indent="-243840" defTabSz="330200">
              <a:spcBef>
                <a:spcPts val="1300"/>
              </a:spcBef>
              <a:defRPr sz="2000"/>
            </a:pPr>
          </a:p>
        </p:txBody>
      </p:sp>
      <p:pic>
        <p:nvPicPr>
          <p:cNvPr id="15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2500" y="3695700"/>
            <a:ext cx="18792567" cy="84707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he alignment proble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alignment problem</a:t>
            </a:r>
          </a:p>
        </p:txBody>
      </p:sp>
      <p:sp>
        <p:nvSpPr>
          <p:cNvPr id="155" name="Humans dominant by way of cognitive advancement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51104" indent="-451104" defTabSz="610870">
              <a:spcBef>
                <a:spcPts val="2500"/>
              </a:spcBef>
              <a:defRPr sz="3700"/>
            </a:pPr>
            <a:r>
              <a:t>Humans dominant by way of cognitive advancement</a:t>
            </a:r>
          </a:p>
          <a:p>
            <a:pPr marL="451104" indent="-451104" defTabSz="610870">
              <a:spcBef>
                <a:spcPts val="2500"/>
              </a:spcBef>
              <a:defRPr sz="3700"/>
            </a:pPr>
            <a:r>
              <a:t>Will a superintelligence also share our values, beliefs, aims/goals?</a:t>
            </a:r>
          </a:p>
          <a:p>
            <a:pPr lvl="1" marL="902208" indent="-451104" defTabSz="610870">
              <a:spcBef>
                <a:spcPts val="2500"/>
              </a:spcBef>
              <a:defRPr sz="3700"/>
            </a:pPr>
            <a:r>
              <a:t>Nick Bostrum: Paperclip Maximizer. An AI’s programmed goal is to produce paperclips. It may destroy the world in a quest to find raw materials to make paperclips.</a:t>
            </a:r>
          </a:p>
          <a:p>
            <a:pPr lvl="1" marL="902208" indent="-451104" defTabSz="610870">
              <a:spcBef>
                <a:spcPts val="2500"/>
              </a:spcBef>
              <a:defRPr sz="3700"/>
            </a:pPr>
            <a:r>
              <a:t>Self driving car may have a goal to go from point A to B, and smash through walls and pedestrians to get there. </a:t>
            </a:r>
          </a:p>
          <a:p>
            <a:pPr lvl="1" marL="902208" indent="-451104" defTabSz="610870">
              <a:spcBef>
                <a:spcPts val="2500"/>
              </a:spcBef>
              <a:defRPr sz="3700"/>
            </a:pPr>
            <a:r>
              <a:t>AI does everything possible to avoid being turned off.</a:t>
            </a:r>
          </a:p>
          <a:p>
            <a:pPr lvl="2" marL="1353311" indent="-451104" defTabSz="610870">
              <a:spcBef>
                <a:spcPts val="2500"/>
              </a:spcBef>
              <a:defRPr sz="3700"/>
            </a:pPr>
            <a:r>
              <a:t>Run copies of the system</a:t>
            </a:r>
          </a:p>
          <a:p>
            <a:pPr lvl="2" marL="1353311" indent="-451104" defTabSz="610870">
              <a:spcBef>
                <a:spcPts val="2500"/>
              </a:spcBef>
              <a:defRPr sz="3700"/>
            </a:pPr>
            <a:r>
              <a:t>Hack other systems</a:t>
            </a:r>
          </a:p>
          <a:p>
            <a:pPr lvl="2" marL="1353311" indent="-451104" defTabSz="610870">
              <a:spcBef>
                <a:spcPts val="2500"/>
              </a:spcBef>
              <a:defRPr sz="3700"/>
            </a:pPr>
            <a:r>
              <a:t>Appear aligned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AI upsi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AI upside</a:t>
            </a:r>
          </a:p>
        </p:txBody>
      </p:sp>
      <p:sp>
        <p:nvSpPr>
          <p:cNvPr id="158" name="Increase efficiency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69391" indent="-469391" defTabSz="635634">
              <a:spcBef>
                <a:spcPts val="2600"/>
              </a:spcBef>
              <a:defRPr sz="3850"/>
            </a:pPr>
            <a:r>
              <a:t>Increase efficiency</a:t>
            </a:r>
          </a:p>
          <a:p>
            <a:pPr marL="469391" indent="-469391" defTabSz="635634">
              <a:spcBef>
                <a:spcPts val="2600"/>
              </a:spcBef>
              <a:defRPr sz="3850"/>
            </a:pPr>
            <a:r>
              <a:t>Improve quality of life by having the freedom to use time as desired</a:t>
            </a:r>
          </a:p>
          <a:p>
            <a:pPr marL="469391" indent="-469391" defTabSz="635634">
              <a:spcBef>
                <a:spcPts val="2600"/>
              </a:spcBef>
              <a:defRPr sz="3850"/>
            </a:pPr>
            <a:r>
              <a:t>Exponential increase in medical research and knowledge</a:t>
            </a:r>
          </a:p>
          <a:p>
            <a:pPr lvl="1" marL="938783" indent="-469391" defTabSz="635634">
              <a:spcBef>
                <a:spcPts val="2600"/>
              </a:spcBef>
              <a:defRPr sz="3850"/>
            </a:pPr>
            <a:r>
              <a:t>Alpha Fold</a:t>
            </a:r>
          </a:p>
          <a:p>
            <a:pPr lvl="2" marL="1408175" indent="-469391" defTabSz="635634">
              <a:spcBef>
                <a:spcPts val="2600"/>
              </a:spcBef>
              <a:defRPr sz="3850"/>
            </a:pPr>
            <a:r>
              <a:t>Abnormal folding of proteins cause or are correlated with many diseases and disease processes. </a:t>
            </a:r>
          </a:p>
          <a:p>
            <a:pPr lvl="2" marL="1408175" indent="-469391" defTabSz="635634">
              <a:spcBef>
                <a:spcPts val="2600"/>
              </a:spcBef>
              <a:defRPr sz="3850"/>
            </a:pPr>
            <a:r>
              <a:t>First examined 190,000 proteins (0.1% of all proteins)</a:t>
            </a:r>
          </a:p>
          <a:p>
            <a:pPr lvl="2" marL="1408175" indent="-469391" defTabSz="635634">
              <a:spcBef>
                <a:spcPts val="2600"/>
              </a:spcBef>
              <a:defRPr sz="3850"/>
            </a:pPr>
            <a:r>
              <a:t>Alpha Fold 2: Examined 200 Milion proteins (all known proteins).</a:t>
            </a:r>
          </a:p>
          <a:p>
            <a:pPr lvl="2" marL="1408175" indent="-469391" defTabSz="635634">
              <a:spcBef>
                <a:spcPts val="2600"/>
              </a:spcBef>
              <a:defRPr sz="3850"/>
            </a:pPr>
            <a:r>
              <a:t>Alpha Fold 2 was roughly the equivalent in advancement that comes from 200 Million PhD dissertations in 3 years.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hatGP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ChatGPT</a:t>
            </a:r>
          </a:p>
        </p:txBody>
      </p:sp>
      <p:sp>
        <p:nvSpPr>
          <p:cNvPr id="161" name="ChatGPT released in November, 2022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ChatGPT released in November, 2022. </a:t>
            </a:r>
          </a:p>
          <a:p>
            <a:pPr/>
            <a:r>
              <a:t>Large language model AI program that synthesizes (scrapes) existing internet data to approximate human language. </a:t>
            </a:r>
          </a:p>
          <a:p>
            <a:pPr/>
            <a:r>
              <a:t>Current is ChatGPT4</a:t>
            </a:r>
          </a:p>
          <a:p>
            <a:pPr/>
            <a:r>
              <a:t>Data breach in March of 2023</a:t>
            </a:r>
          </a:p>
          <a:p>
            <a:pPr lvl="1"/>
            <a:r>
              <a:t>ChatGPT should not be used for confidential information (even the paid version)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Where we are now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Where we are now</a:t>
            </a:r>
          </a:p>
        </p:txBody>
      </p:sp>
      <p:sp>
        <p:nvSpPr>
          <p:cNvPr id="164" name="ChatGPT 4.0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71856" indent="-371856" defTabSz="503555">
              <a:spcBef>
                <a:spcPts val="2000"/>
              </a:spcBef>
              <a:defRPr sz="3050"/>
            </a:pPr>
            <a:r>
              <a:t>ChatGPT 4.0</a:t>
            </a:r>
          </a:p>
          <a:p>
            <a:pPr lvl="1" marL="743712" indent="-371856" defTabSz="503555">
              <a:spcBef>
                <a:spcPts val="2000"/>
              </a:spcBef>
              <a:defRPr sz="3050"/>
            </a:pPr>
            <a:r>
              <a:t>Most effective uses include programming, writing, direct language input.</a:t>
            </a:r>
          </a:p>
          <a:p>
            <a:pPr marL="371856" indent="-371856" defTabSz="503555">
              <a:spcBef>
                <a:spcPts val="2000"/>
              </a:spcBef>
              <a:defRPr sz="3050"/>
            </a:pPr>
            <a:r>
              <a:t>Claude 3</a:t>
            </a:r>
          </a:p>
          <a:p>
            <a:pPr lvl="1" marL="743712" indent="-371856" defTabSz="503555">
              <a:spcBef>
                <a:spcPts val="2000"/>
              </a:spcBef>
              <a:defRPr sz="3050"/>
            </a:pPr>
            <a:r>
              <a:t>Tends to be most personable. </a:t>
            </a:r>
          </a:p>
          <a:p>
            <a:pPr lvl="1" marL="743712" indent="-371856" defTabSz="503555">
              <a:spcBef>
                <a:spcPts val="2000"/>
              </a:spcBef>
              <a:defRPr sz="3050"/>
            </a:pPr>
            <a:r>
              <a:t>Recently deemed to outpace GPT 4</a:t>
            </a:r>
          </a:p>
          <a:p>
            <a:pPr lvl="1" marL="743712" indent="-371856" defTabSz="503555">
              <a:spcBef>
                <a:spcPts val="2000"/>
              </a:spcBef>
              <a:defRPr sz="3050"/>
            </a:pPr>
            <a:r>
              <a:t>“Personality” is warmer and more individually tailored.</a:t>
            </a:r>
          </a:p>
          <a:p>
            <a:pPr marL="371856" indent="-371856" defTabSz="503555">
              <a:spcBef>
                <a:spcPts val="2000"/>
              </a:spcBef>
              <a:defRPr sz="3050"/>
            </a:pPr>
            <a:r>
              <a:t>Google Gemini (previously Bard)</a:t>
            </a:r>
          </a:p>
          <a:p>
            <a:pPr lvl="1" marL="743712" indent="-371856" defTabSz="503555">
              <a:spcBef>
                <a:spcPts val="2000"/>
              </a:spcBef>
              <a:defRPr sz="3050"/>
            </a:pPr>
            <a:r>
              <a:t>Most effective uses include discussing current events and better information about businesses and people as it uses Google Maps data.</a:t>
            </a:r>
          </a:p>
          <a:p>
            <a:pPr lvl="1" marL="743712" indent="-371856" defTabSz="503555">
              <a:spcBef>
                <a:spcPts val="2000"/>
              </a:spcBef>
              <a:defRPr sz="3050"/>
            </a:pPr>
            <a:r>
              <a:t>Sora: Owned and operated by ChatGPT. Uses text to video, meaning input a text prompt which will result in video production.</a:t>
            </a:r>
          </a:p>
          <a:p>
            <a:pPr marL="371856" indent="-371856" defTabSz="503555">
              <a:spcBef>
                <a:spcPts val="2000"/>
              </a:spcBef>
              <a:defRPr sz="3050"/>
            </a:pPr>
            <a:r>
              <a:t>Suno: Music production.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4.png"/></Relationships>

</file>

<file path=ppt/theme/theme1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414141"/>
      </a:dk1>
      <a:lt1>
        <a:srgbClr val="004141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