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2" r:id="rId1"/>
  </p:sldMasterIdLst>
  <p:notesMasterIdLst>
    <p:notesMasterId r:id="rId61"/>
  </p:notesMasterIdLst>
  <p:sldIdLst>
    <p:sldId id="256" r:id="rId2"/>
    <p:sldId id="684" r:id="rId3"/>
    <p:sldId id="685" r:id="rId4"/>
    <p:sldId id="276" r:id="rId5"/>
    <p:sldId id="271" r:id="rId6"/>
    <p:sldId id="273" r:id="rId7"/>
    <p:sldId id="272" r:id="rId8"/>
    <p:sldId id="280" r:id="rId9"/>
    <p:sldId id="281" r:id="rId10"/>
    <p:sldId id="287" r:id="rId11"/>
    <p:sldId id="289" r:id="rId12"/>
    <p:sldId id="296" r:id="rId13"/>
    <p:sldId id="290" r:id="rId14"/>
    <p:sldId id="293" r:id="rId15"/>
    <p:sldId id="295" r:id="rId16"/>
    <p:sldId id="294" r:id="rId17"/>
    <p:sldId id="291" r:id="rId18"/>
    <p:sldId id="292" r:id="rId19"/>
    <p:sldId id="284" r:id="rId20"/>
    <p:sldId id="285" r:id="rId21"/>
    <p:sldId id="286" r:id="rId22"/>
    <p:sldId id="288" r:id="rId23"/>
    <p:sldId id="298" r:id="rId24"/>
    <p:sldId id="297" r:id="rId25"/>
    <p:sldId id="606" r:id="rId26"/>
    <p:sldId id="607" r:id="rId27"/>
    <p:sldId id="670" r:id="rId28"/>
    <p:sldId id="673" r:id="rId29"/>
    <p:sldId id="674" r:id="rId30"/>
    <p:sldId id="671" r:id="rId31"/>
    <p:sldId id="679" r:id="rId32"/>
    <p:sldId id="680" r:id="rId33"/>
    <p:sldId id="672" r:id="rId34"/>
    <p:sldId id="681" r:id="rId35"/>
    <p:sldId id="666" r:id="rId36"/>
    <p:sldId id="608" r:id="rId37"/>
    <p:sldId id="609" r:id="rId38"/>
    <p:sldId id="667" r:id="rId39"/>
    <p:sldId id="668" r:id="rId40"/>
    <p:sldId id="610" r:id="rId41"/>
    <p:sldId id="611" r:id="rId42"/>
    <p:sldId id="612" r:id="rId43"/>
    <p:sldId id="669" r:id="rId44"/>
    <p:sldId id="613" r:id="rId45"/>
    <p:sldId id="614" r:id="rId46"/>
    <p:sldId id="615" r:id="rId47"/>
    <p:sldId id="617" r:id="rId48"/>
    <p:sldId id="523" r:id="rId49"/>
    <p:sldId id="454" r:id="rId50"/>
    <p:sldId id="455" r:id="rId51"/>
    <p:sldId id="675" r:id="rId52"/>
    <p:sldId id="682" r:id="rId53"/>
    <p:sldId id="676" r:id="rId54"/>
    <p:sldId id="677" r:id="rId55"/>
    <p:sldId id="456" r:id="rId56"/>
    <p:sldId id="678" r:id="rId57"/>
    <p:sldId id="686" r:id="rId58"/>
    <p:sldId id="687" r:id="rId59"/>
    <p:sldId id="688" r:id="rId6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varScale="1">
        <p:scale>
          <a:sx n="109" d="100"/>
          <a:sy n="109" d="100"/>
        </p:scale>
        <p:origin x="672" y="102"/>
      </p:cViewPr>
      <p:guideLst/>
    </p:cSldViewPr>
  </p:slideViewPr>
  <p:outlineViewPr>
    <p:cViewPr>
      <p:scale>
        <a:sx n="33" d="100"/>
        <a:sy n="33" d="100"/>
      </p:scale>
      <p:origin x="0" y="-4853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430A1-5449-45CF-A282-A243E20D5E9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F7E951D-ABB5-45D9-8882-BE557929CA11}">
      <dgm:prSet/>
      <dgm:spPr/>
      <dgm:t>
        <a:bodyPr/>
        <a:lstStyle/>
        <a:p>
          <a:r>
            <a:rPr lang="en-US"/>
            <a:t>1) Apply information about updates to the licensing statutes which now include a new licensing category (psychological testing technician) and a new path to licensure for senior psychologists. </a:t>
          </a:r>
        </a:p>
      </dgm:t>
    </dgm:pt>
    <dgm:pt modelId="{2C051DC2-814C-4D61-9E11-DECBB43E48F7}" type="parTrans" cxnId="{ACDD9684-E317-453A-A59D-4999EEA3C93C}">
      <dgm:prSet/>
      <dgm:spPr/>
      <dgm:t>
        <a:bodyPr/>
        <a:lstStyle/>
        <a:p>
          <a:endParaRPr lang="en-US"/>
        </a:p>
      </dgm:t>
    </dgm:pt>
    <dgm:pt modelId="{EC618E8A-4FED-401F-A5EA-0F6604219912}" type="sibTrans" cxnId="{ACDD9684-E317-453A-A59D-4999EEA3C93C}">
      <dgm:prSet/>
      <dgm:spPr/>
      <dgm:t>
        <a:bodyPr/>
        <a:lstStyle/>
        <a:p>
          <a:endParaRPr lang="en-US"/>
        </a:p>
      </dgm:t>
    </dgm:pt>
    <dgm:pt modelId="{F829027E-C92D-4F92-8F7E-7CEC1B43FA0B}">
      <dgm:prSet/>
      <dgm:spPr/>
      <dgm:t>
        <a:bodyPr/>
        <a:lstStyle/>
        <a:p>
          <a:r>
            <a:rPr lang="en-US"/>
            <a:t>2)Apply the TN Rules on telepsychology and continuing education to ensure compliance for licensees and prepare for future CE audits using CE Broker.</a:t>
          </a:r>
        </a:p>
      </dgm:t>
    </dgm:pt>
    <dgm:pt modelId="{73CFEBB1-4AA1-4054-B215-B9B7B571CA71}" type="parTrans" cxnId="{C0C3FEB6-235A-412A-A1A7-A5DC09BC1EB1}">
      <dgm:prSet/>
      <dgm:spPr/>
      <dgm:t>
        <a:bodyPr/>
        <a:lstStyle/>
        <a:p>
          <a:endParaRPr lang="en-US"/>
        </a:p>
      </dgm:t>
    </dgm:pt>
    <dgm:pt modelId="{70B43716-0DFF-4274-BE73-5AFB38301005}" type="sibTrans" cxnId="{C0C3FEB6-235A-412A-A1A7-A5DC09BC1EB1}">
      <dgm:prSet/>
      <dgm:spPr/>
      <dgm:t>
        <a:bodyPr/>
        <a:lstStyle/>
        <a:p>
          <a:endParaRPr lang="en-US"/>
        </a:p>
      </dgm:t>
    </dgm:pt>
    <dgm:pt modelId="{5F8A9D05-577F-48CF-A3D1-0A7F38FE9063}" type="pres">
      <dgm:prSet presAssocID="{286430A1-5449-45CF-A282-A243E20D5E93}" presName="linear" presStyleCnt="0">
        <dgm:presLayoutVars>
          <dgm:animLvl val="lvl"/>
          <dgm:resizeHandles val="exact"/>
        </dgm:presLayoutVars>
      </dgm:prSet>
      <dgm:spPr/>
    </dgm:pt>
    <dgm:pt modelId="{0AB2D712-4583-4F13-8018-005351F80C5E}" type="pres">
      <dgm:prSet presAssocID="{5F7E951D-ABB5-45D9-8882-BE557929CA11}" presName="parentText" presStyleLbl="node1" presStyleIdx="0" presStyleCnt="2">
        <dgm:presLayoutVars>
          <dgm:chMax val="0"/>
          <dgm:bulletEnabled val="1"/>
        </dgm:presLayoutVars>
      </dgm:prSet>
      <dgm:spPr/>
    </dgm:pt>
    <dgm:pt modelId="{B0D69364-53C6-4486-845A-2F37E0B82767}" type="pres">
      <dgm:prSet presAssocID="{EC618E8A-4FED-401F-A5EA-0F6604219912}" presName="spacer" presStyleCnt="0"/>
      <dgm:spPr/>
    </dgm:pt>
    <dgm:pt modelId="{0BC77CDD-216A-4411-A3E6-FB52C9834D06}" type="pres">
      <dgm:prSet presAssocID="{F829027E-C92D-4F92-8F7E-7CEC1B43FA0B}" presName="parentText" presStyleLbl="node1" presStyleIdx="1" presStyleCnt="2">
        <dgm:presLayoutVars>
          <dgm:chMax val="0"/>
          <dgm:bulletEnabled val="1"/>
        </dgm:presLayoutVars>
      </dgm:prSet>
      <dgm:spPr/>
    </dgm:pt>
  </dgm:ptLst>
  <dgm:cxnLst>
    <dgm:cxn modelId="{ACFBA94A-88D7-4E97-ABF8-E0FCDE840706}" type="presOf" srcId="{286430A1-5449-45CF-A282-A243E20D5E93}" destId="{5F8A9D05-577F-48CF-A3D1-0A7F38FE9063}" srcOrd="0" destOrd="0" presId="urn:microsoft.com/office/officeart/2005/8/layout/vList2"/>
    <dgm:cxn modelId="{D55C245A-E9FF-4EA9-BA2C-D7EB2DB68E7F}" type="presOf" srcId="{F829027E-C92D-4F92-8F7E-7CEC1B43FA0B}" destId="{0BC77CDD-216A-4411-A3E6-FB52C9834D06}" srcOrd="0" destOrd="0" presId="urn:microsoft.com/office/officeart/2005/8/layout/vList2"/>
    <dgm:cxn modelId="{ACDD9684-E317-453A-A59D-4999EEA3C93C}" srcId="{286430A1-5449-45CF-A282-A243E20D5E93}" destId="{5F7E951D-ABB5-45D9-8882-BE557929CA11}" srcOrd="0" destOrd="0" parTransId="{2C051DC2-814C-4D61-9E11-DECBB43E48F7}" sibTransId="{EC618E8A-4FED-401F-A5EA-0F6604219912}"/>
    <dgm:cxn modelId="{C0C3FEB6-235A-412A-A1A7-A5DC09BC1EB1}" srcId="{286430A1-5449-45CF-A282-A243E20D5E93}" destId="{F829027E-C92D-4F92-8F7E-7CEC1B43FA0B}" srcOrd="1" destOrd="0" parTransId="{73CFEBB1-4AA1-4054-B215-B9B7B571CA71}" sibTransId="{70B43716-0DFF-4274-BE73-5AFB38301005}"/>
    <dgm:cxn modelId="{644F49DC-0412-4530-9B72-EB9868376E5E}" type="presOf" srcId="{5F7E951D-ABB5-45D9-8882-BE557929CA11}" destId="{0AB2D712-4583-4F13-8018-005351F80C5E}" srcOrd="0" destOrd="0" presId="urn:microsoft.com/office/officeart/2005/8/layout/vList2"/>
    <dgm:cxn modelId="{FB93BAD9-E543-4FB8-AC1F-123DB31CDAFC}" type="presParOf" srcId="{5F8A9D05-577F-48CF-A3D1-0A7F38FE9063}" destId="{0AB2D712-4583-4F13-8018-005351F80C5E}" srcOrd="0" destOrd="0" presId="urn:microsoft.com/office/officeart/2005/8/layout/vList2"/>
    <dgm:cxn modelId="{542F1AC7-1FF2-408D-8008-4C273AC1E9B7}" type="presParOf" srcId="{5F8A9D05-577F-48CF-A3D1-0A7F38FE9063}" destId="{B0D69364-53C6-4486-845A-2F37E0B82767}" srcOrd="1" destOrd="0" presId="urn:microsoft.com/office/officeart/2005/8/layout/vList2"/>
    <dgm:cxn modelId="{C39F87F8-74B1-4BFD-9667-5542865B838E}" type="presParOf" srcId="{5F8A9D05-577F-48CF-A3D1-0A7F38FE9063}" destId="{0BC77CDD-216A-4411-A3E6-FB52C9834D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2D712-4583-4F13-8018-005351F80C5E}">
      <dsp:nvSpPr>
        <dsp:cNvPr id="0" name=""/>
        <dsp:cNvSpPr/>
      </dsp:nvSpPr>
      <dsp:spPr>
        <a:xfrm>
          <a:off x="0" y="84067"/>
          <a:ext cx="6656769" cy="23376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 Apply information about updates to the licensing statutes which now include a new licensing category (psychological testing technician) and a new path to licensure for senior psychologists. </a:t>
          </a:r>
        </a:p>
      </dsp:txBody>
      <dsp:txXfrm>
        <a:off x="114115" y="198182"/>
        <a:ext cx="6428539" cy="2109430"/>
      </dsp:txXfrm>
    </dsp:sp>
    <dsp:sp modelId="{0BC77CDD-216A-4411-A3E6-FB52C9834D06}">
      <dsp:nvSpPr>
        <dsp:cNvPr id="0" name=""/>
        <dsp:cNvSpPr/>
      </dsp:nvSpPr>
      <dsp:spPr>
        <a:xfrm>
          <a:off x="0" y="2499487"/>
          <a:ext cx="6656769" cy="2337660"/>
        </a:xfrm>
        <a:prstGeom prst="roundRect">
          <a:avLst/>
        </a:prstGeom>
        <a:gradFill rotWithShape="0">
          <a:gsLst>
            <a:gs pos="0">
              <a:schemeClr val="accent2">
                <a:hueOff val="838775"/>
                <a:satOff val="-7923"/>
                <a:lumOff val="-8237"/>
                <a:alphaOff val="0"/>
                <a:tint val="96000"/>
                <a:lumMod val="100000"/>
              </a:schemeClr>
            </a:gs>
            <a:gs pos="78000">
              <a:schemeClr val="accent2">
                <a:hueOff val="838775"/>
                <a:satOff val="-7923"/>
                <a:lumOff val="-82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2)Apply the TN Rules on telepsychology and continuing education to ensure compliance for licensees and prepare for future CE audits using CE Broker.</a:t>
          </a:r>
        </a:p>
      </dsp:txBody>
      <dsp:txXfrm>
        <a:off x="114115" y="2613602"/>
        <a:ext cx="6428539" cy="210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8B9BF56-DC0E-4CE1-BBD1-CC69F9E5E531}" type="datetimeFigureOut">
              <a:rPr lang="en-US" smtClean="0"/>
              <a:t>12/11/2023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E1F77F1-F670-485F-8EEA-CDB9A021A943}" type="slidenum">
              <a:rPr lang="en-US" smtClean="0"/>
              <a:t>‹#›</a:t>
            </a:fld>
            <a:endParaRPr lang="en-US"/>
          </a:p>
        </p:txBody>
      </p:sp>
    </p:spTree>
    <p:extLst>
      <p:ext uri="{BB962C8B-B14F-4D97-AF65-F5344CB8AC3E}">
        <p14:creationId xmlns:p14="http://schemas.microsoft.com/office/powerpoint/2010/main" val="141467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CBDA4-4D2E-4298-95BD-281C663854FD}" type="slidenum">
              <a:rPr lang="en-US" smtClean="0"/>
              <a:pPr/>
              <a:t>49</a:t>
            </a:fld>
            <a:endParaRPr lang="en-US"/>
          </a:p>
        </p:txBody>
      </p:sp>
    </p:spTree>
    <p:extLst>
      <p:ext uri="{BB962C8B-B14F-4D97-AF65-F5344CB8AC3E}">
        <p14:creationId xmlns:p14="http://schemas.microsoft.com/office/powerpoint/2010/main" val="109860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CBDA4-4D2E-4298-95BD-281C663854FD}" type="slidenum">
              <a:rPr lang="en-US" smtClean="0"/>
              <a:pPr/>
              <a:t>50</a:t>
            </a:fld>
            <a:endParaRPr lang="en-US"/>
          </a:p>
        </p:txBody>
      </p:sp>
    </p:spTree>
    <p:extLst>
      <p:ext uri="{BB962C8B-B14F-4D97-AF65-F5344CB8AC3E}">
        <p14:creationId xmlns:p14="http://schemas.microsoft.com/office/powerpoint/2010/main" val="131796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9CBDA4-4D2E-4298-95BD-281C663854FD}" type="slidenum">
              <a:rPr lang="en-US" smtClean="0"/>
              <a:pPr/>
              <a:t>55</a:t>
            </a:fld>
            <a:endParaRPr lang="en-US"/>
          </a:p>
        </p:txBody>
      </p:sp>
    </p:spTree>
    <p:extLst>
      <p:ext uri="{BB962C8B-B14F-4D97-AF65-F5344CB8AC3E}">
        <p14:creationId xmlns:p14="http://schemas.microsoft.com/office/powerpoint/2010/main" val="239061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72235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107985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566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106919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783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46467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633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29232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818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E23C7-78A4-413A-A84B-93D4CC0A9EB1}"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62651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DE23C7-78A4-413A-A84B-93D4CC0A9EB1}"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3833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6445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DE23C7-78A4-413A-A84B-93D4CC0A9EB1}"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8178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E23C7-78A4-413A-A84B-93D4CC0A9EB1}"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12166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E23C7-78A4-413A-A84B-93D4CC0A9EB1}"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63858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E23C7-78A4-413A-A84B-93D4CC0A9EB1}" type="datetimeFigureOut">
              <a:rPr lang="en-US" smtClean="0"/>
              <a:pPr/>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a:t>
            </a:fld>
            <a:endParaRPr lang="en-US"/>
          </a:p>
        </p:txBody>
      </p:sp>
    </p:spTree>
    <p:extLst>
      <p:ext uri="{BB962C8B-B14F-4D97-AF65-F5344CB8AC3E}">
        <p14:creationId xmlns:p14="http://schemas.microsoft.com/office/powerpoint/2010/main" val="199102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DE23C7-78A4-413A-A84B-93D4CC0A9EB1}" type="datetimeFigureOut">
              <a:rPr lang="en-US" smtClean="0"/>
              <a:pPr/>
              <a:t>12/11/2023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B39E08-E0E5-4B1A-8F7D-08FE7678A3B6}" type="slidenum">
              <a:rPr lang="en-US" smtClean="0"/>
              <a:pPr/>
              <a:t>‹#›</a:t>
            </a:fld>
            <a:endParaRPr lang="en-US"/>
          </a:p>
        </p:txBody>
      </p:sp>
    </p:spTree>
    <p:extLst>
      <p:ext uri="{BB962C8B-B14F-4D97-AF65-F5344CB8AC3E}">
        <p14:creationId xmlns:p14="http://schemas.microsoft.com/office/powerpoint/2010/main" val="2842006909"/>
      </p:ext>
    </p:extLst>
  </p:cSld>
  <p:clrMap bg1="dk1" tx1="lt1" bg2="dk2"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B8815D80-FFED-F3C5-DC62-6A05ABB6CC06}"/>
              </a:ext>
            </a:extLst>
          </p:cNvPr>
          <p:cNvPicPr>
            <a:picLocks noChangeAspect="1"/>
          </p:cNvPicPr>
          <p:nvPr/>
        </p:nvPicPr>
        <p:blipFill rotWithShape="1">
          <a:blip r:embed="rId2">
            <a:alphaModFix amt="50000"/>
          </a:blip>
          <a:srcRect t="15730"/>
          <a:stretch/>
        </p:blipFill>
        <p:spPr>
          <a:xfrm>
            <a:off x="21" y="0"/>
            <a:ext cx="12191979" cy="6858000"/>
          </a:xfrm>
          <a:prstGeom prst="rect">
            <a:avLst/>
          </a:prstGeom>
        </p:spPr>
      </p:pic>
      <p:sp>
        <p:nvSpPr>
          <p:cNvPr id="2" name="Title 1">
            <a:extLst>
              <a:ext uri="{FF2B5EF4-FFF2-40B4-BE49-F238E27FC236}">
                <a16:creationId xmlns:a16="http://schemas.microsoft.com/office/drawing/2014/main" id="{D1EC869B-DAD7-E72B-E93C-408883669D53}"/>
              </a:ext>
            </a:extLst>
          </p:cNvPr>
          <p:cNvSpPr>
            <a:spLocks noGrp="1"/>
          </p:cNvSpPr>
          <p:nvPr>
            <p:ph type="ctrTitle"/>
          </p:nvPr>
        </p:nvSpPr>
        <p:spPr>
          <a:xfrm>
            <a:off x="304801" y="336755"/>
            <a:ext cx="7673374" cy="3753465"/>
          </a:xfrm>
        </p:spPr>
        <p:txBody>
          <a:bodyPr>
            <a:normAutofit/>
          </a:bodyPr>
          <a:lstStyle/>
          <a:p>
            <a:r>
              <a:rPr lang="en-US" dirty="0">
                <a:solidFill>
                  <a:schemeClr val="bg1"/>
                </a:solidFill>
              </a:rPr>
              <a:t>Issues and Updates on Tennessee Laws and  Rules that Govern the Practice of Psychology </a:t>
            </a:r>
          </a:p>
        </p:txBody>
      </p:sp>
      <p:sp>
        <p:nvSpPr>
          <p:cNvPr id="3" name="Subtitle 2">
            <a:extLst>
              <a:ext uri="{FF2B5EF4-FFF2-40B4-BE49-F238E27FC236}">
                <a16:creationId xmlns:a16="http://schemas.microsoft.com/office/drawing/2014/main" id="{759C4A03-EE8E-A80A-E365-7F12CACA5982}"/>
              </a:ext>
            </a:extLst>
          </p:cNvPr>
          <p:cNvSpPr>
            <a:spLocks noGrp="1"/>
          </p:cNvSpPr>
          <p:nvPr>
            <p:ph type="subTitle" idx="1"/>
          </p:nvPr>
        </p:nvSpPr>
        <p:spPr>
          <a:xfrm>
            <a:off x="1211943" y="4170105"/>
            <a:ext cx="4814316" cy="1778503"/>
          </a:xfrm>
        </p:spPr>
        <p:txBody>
          <a:bodyPr anchor="b">
            <a:normAutofit/>
          </a:bodyPr>
          <a:lstStyle/>
          <a:p>
            <a:r>
              <a:rPr lang="en-US" b="1" dirty="0"/>
              <a:t>Pamela Auble, Ph.D., ABPP</a:t>
            </a:r>
          </a:p>
          <a:p>
            <a:r>
              <a:rPr lang="en-US" b="1" dirty="0"/>
              <a:t>Director of Professional Affairs and Board of Examiners Liaison</a:t>
            </a:r>
          </a:p>
          <a:p>
            <a:r>
              <a:rPr lang="en-US" b="1" dirty="0"/>
              <a:t>Tennessee Psychological Association</a:t>
            </a:r>
          </a:p>
        </p:txBody>
      </p:sp>
    </p:spTree>
    <p:extLst>
      <p:ext uri="{BB962C8B-B14F-4D97-AF65-F5344CB8AC3E}">
        <p14:creationId xmlns:p14="http://schemas.microsoft.com/office/powerpoint/2010/main" val="336092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Open doors">
            <a:extLst>
              <a:ext uri="{FF2B5EF4-FFF2-40B4-BE49-F238E27FC236}">
                <a16:creationId xmlns:a16="http://schemas.microsoft.com/office/drawing/2014/main" id="{CE21BB39-1A4F-568E-C698-F37E730AF668}"/>
              </a:ext>
            </a:extLst>
          </p:cNvPr>
          <p:cNvPicPr>
            <a:picLocks noChangeAspect="1"/>
          </p:cNvPicPr>
          <p:nvPr/>
        </p:nvPicPr>
        <p:blipFill rotWithShape="1">
          <a:blip r:embed="rId2"/>
          <a:srcRect l="22893" r="-2" b="-2"/>
          <a:stretch/>
        </p:blipFill>
        <p:spPr>
          <a:xfrm>
            <a:off x="4971260" y="8466"/>
            <a:ext cx="72207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A88B7A22-DF87-972E-F6D6-88D963997133}"/>
              </a:ext>
            </a:extLst>
          </p:cNvPr>
          <p:cNvSpPr>
            <a:spLocks noGrp="1"/>
          </p:cNvSpPr>
          <p:nvPr>
            <p:ph type="title"/>
          </p:nvPr>
        </p:nvSpPr>
        <p:spPr>
          <a:xfrm>
            <a:off x="677333" y="609600"/>
            <a:ext cx="3851123" cy="1320800"/>
          </a:xfrm>
        </p:spPr>
        <p:txBody>
          <a:bodyPr>
            <a:normAutofit/>
          </a:bodyPr>
          <a:lstStyle/>
          <a:p>
            <a:pPr>
              <a:lnSpc>
                <a:spcPct val="90000"/>
              </a:lnSpc>
            </a:pPr>
            <a:r>
              <a:rPr lang="en-US" sz="2800"/>
              <a:t>Emergency Rulemaking for the Tech Bill</a:t>
            </a:r>
          </a:p>
        </p:txBody>
      </p:sp>
      <p:sp>
        <p:nvSpPr>
          <p:cNvPr id="6" name="Content Placeholder 5">
            <a:extLst>
              <a:ext uri="{FF2B5EF4-FFF2-40B4-BE49-F238E27FC236}">
                <a16:creationId xmlns:a16="http://schemas.microsoft.com/office/drawing/2014/main" id="{3CF01987-0E37-2136-A7CD-69792FC04C95}"/>
              </a:ext>
            </a:extLst>
          </p:cNvPr>
          <p:cNvSpPr>
            <a:spLocks noGrp="1"/>
          </p:cNvSpPr>
          <p:nvPr>
            <p:ph idx="1"/>
          </p:nvPr>
        </p:nvSpPr>
        <p:spPr>
          <a:xfrm>
            <a:off x="677334" y="2160589"/>
            <a:ext cx="3851122" cy="3880773"/>
          </a:xfrm>
        </p:spPr>
        <p:txBody>
          <a:bodyPr>
            <a:normAutofit/>
          </a:bodyPr>
          <a:lstStyle/>
          <a:p>
            <a:pPr>
              <a:lnSpc>
                <a:spcPct val="90000"/>
              </a:lnSpc>
            </a:pPr>
            <a:r>
              <a:rPr lang="en-US" sz="1700" b="1"/>
              <a:t>Often significant delay in implementing legislation due to necessity of enacting rules (e.g., Telepsychology, Temporary license changes).</a:t>
            </a:r>
          </a:p>
          <a:p>
            <a:pPr>
              <a:lnSpc>
                <a:spcPct val="90000"/>
              </a:lnSpc>
            </a:pPr>
            <a:r>
              <a:rPr lang="en-US" sz="1700" b="1"/>
              <a:t>Provision for BOE to “promulgate emergency rules pursuant to § 4-5-208(a)(5).”</a:t>
            </a:r>
          </a:p>
          <a:p>
            <a:pPr>
              <a:lnSpc>
                <a:spcPct val="90000"/>
              </a:lnSpc>
            </a:pPr>
            <a:r>
              <a:rPr lang="en-US" sz="1700" b="1"/>
              <a:t>Promulgating rules takes effect when the act becomes a law, the public welfare requiring it. </a:t>
            </a:r>
          </a:p>
          <a:p>
            <a:pPr>
              <a:lnSpc>
                <a:spcPct val="90000"/>
              </a:lnSpc>
            </a:pPr>
            <a:r>
              <a:rPr lang="en-US" sz="1700" b="1"/>
              <a:t>For all other purposes, this act takes effect January 1, 2024, the public welfare requiring it.</a:t>
            </a:r>
          </a:p>
        </p:txBody>
      </p:sp>
      <p:cxnSp>
        <p:nvCxnSpPr>
          <p:cNvPr id="34" name="Straight Connector 3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0584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544-74D4-0FB0-44C0-C84BDFCB9966}"/>
              </a:ext>
            </a:extLst>
          </p:cNvPr>
          <p:cNvSpPr>
            <a:spLocks noGrp="1"/>
          </p:cNvSpPr>
          <p:nvPr>
            <p:ph type="title"/>
          </p:nvPr>
        </p:nvSpPr>
        <p:spPr>
          <a:xfrm>
            <a:off x="892035" y="506361"/>
            <a:ext cx="7284985" cy="907026"/>
          </a:xfrm>
        </p:spPr>
        <p:txBody>
          <a:bodyPr/>
          <a:lstStyle/>
          <a:p>
            <a:r>
              <a:rPr lang="en-US" dirty="0"/>
              <a:t>Progress of Emergency Rules</a:t>
            </a:r>
          </a:p>
        </p:txBody>
      </p:sp>
      <p:sp>
        <p:nvSpPr>
          <p:cNvPr id="3" name="Content Placeholder 2">
            <a:extLst>
              <a:ext uri="{FF2B5EF4-FFF2-40B4-BE49-F238E27FC236}">
                <a16:creationId xmlns:a16="http://schemas.microsoft.com/office/drawing/2014/main" id="{1F018170-36A0-47C9-B1A6-AE07364BAE12}"/>
              </a:ext>
            </a:extLst>
          </p:cNvPr>
          <p:cNvSpPr>
            <a:spLocks noGrp="1"/>
          </p:cNvSpPr>
          <p:nvPr>
            <p:ph idx="1"/>
          </p:nvPr>
        </p:nvSpPr>
        <p:spPr>
          <a:xfrm>
            <a:off x="892035" y="1663166"/>
            <a:ext cx="7806094" cy="4758812"/>
          </a:xfrm>
        </p:spPr>
        <p:txBody>
          <a:bodyPr>
            <a:normAutofit/>
          </a:bodyPr>
          <a:lstStyle/>
          <a:p>
            <a:r>
              <a:rPr lang="en-US" sz="2000" b="1" dirty="0"/>
              <a:t>BOE committee of Ms. Breen (the Board Attorney),  Ms. Wilson (the Unit 1 Director), Dr. Arentsen (a Board member), myself, and Dr. Considine (Chair of TPA Neuropsychology Committee)</a:t>
            </a:r>
          </a:p>
          <a:p>
            <a:r>
              <a:rPr lang="en-US" sz="2000" b="1" dirty="0"/>
              <a:t>Meetings to review draft rules</a:t>
            </a:r>
          </a:p>
          <a:p>
            <a:r>
              <a:rPr lang="en-US" sz="2000" b="1" dirty="0"/>
              <a:t>Emergency rules approved by the BOE in August 2023</a:t>
            </a:r>
          </a:p>
          <a:p>
            <a:r>
              <a:rPr lang="en-US" sz="2000" b="1" dirty="0"/>
              <a:t>Currently under several steps of internal review by the Dept. of Health, the AG’s office, and the Governor’s office  which could result in changes</a:t>
            </a:r>
          </a:p>
          <a:p>
            <a:r>
              <a:rPr lang="en-US" sz="2000" b="1" dirty="0"/>
              <a:t>Possible they will be in effect in Jan. 2024, but not guaranteed.</a:t>
            </a:r>
          </a:p>
        </p:txBody>
      </p:sp>
    </p:spTree>
    <p:extLst>
      <p:ext uri="{BB962C8B-B14F-4D97-AF65-F5344CB8AC3E}">
        <p14:creationId xmlns:p14="http://schemas.microsoft.com/office/powerpoint/2010/main" val="346227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of basketball court lines">
            <a:extLst>
              <a:ext uri="{FF2B5EF4-FFF2-40B4-BE49-F238E27FC236}">
                <a16:creationId xmlns:a16="http://schemas.microsoft.com/office/drawing/2014/main" id="{BFA0C063-5FA9-5054-8B02-5AC073416DE9}"/>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1E51408C-2AAA-FAD9-FC7C-403F1FEA44BA}"/>
              </a:ext>
            </a:extLst>
          </p:cNvPr>
          <p:cNvSpPr>
            <a:spLocks noGrp="1"/>
          </p:cNvSpPr>
          <p:nvPr>
            <p:ph type="title"/>
          </p:nvPr>
        </p:nvSpPr>
        <p:spPr>
          <a:xfrm>
            <a:off x="683288" y="685801"/>
            <a:ext cx="7686989" cy="1374112"/>
          </a:xfrm>
        </p:spPr>
        <p:txBody>
          <a:bodyPr>
            <a:normAutofit/>
          </a:bodyPr>
          <a:lstStyle/>
          <a:p>
            <a:r>
              <a:rPr lang="en-US" dirty="0"/>
              <a:t>Emergency Rules are not Permanent Rules</a:t>
            </a:r>
          </a:p>
        </p:txBody>
      </p:sp>
      <p:sp>
        <p:nvSpPr>
          <p:cNvPr id="3" name="Content Placeholder 2">
            <a:extLst>
              <a:ext uri="{FF2B5EF4-FFF2-40B4-BE49-F238E27FC236}">
                <a16:creationId xmlns:a16="http://schemas.microsoft.com/office/drawing/2014/main" id="{4264AAA7-D1FB-1F19-8B1C-9AE443BC057C}"/>
              </a:ext>
            </a:extLst>
          </p:cNvPr>
          <p:cNvSpPr>
            <a:spLocks noGrp="1"/>
          </p:cNvSpPr>
          <p:nvPr>
            <p:ph idx="1"/>
          </p:nvPr>
        </p:nvSpPr>
        <p:spPr>
          <a:xfrm>
            <a:off x="875610" y="2301074"/>
            <a:ext cx="7605249" cy="4240440"/>
          </a:xfrm>
        </p:spPr>
        <p:txBody>
          <a:bodyPr>
            <a:normAutofit/>
          </a:bodyPr>
          <a:lstStyle/>
          <a:p>
            <a:r>
              <a:rPr lang="en-US" sz="2400" b="1" dirty="0"/>
              <a:t>Emergency Rules are intended to be temporary and are in effect for 180 days after they are approved.</a:t>
            </a:r>
          </a:p>
          <a:p>
            <a:r>
              <a:rPr lang="en-US" sz="2400" b="1" dirty="0"/>
              <a:t>The permanent Rulemaking process co-occurs with the emergency Rules.</a:t>
            </a:r>
          </a:p>
          <a:p>
            <a:r>
              <a:rPr lang="en-US" sz="2400" b="1" dirty="0"/>
              <a:t>There will be a Rulemaking Hearing by the BOE for the permanent Rules with input from the public.</a:t>
            </a:r>
          </a:p>
          <a:p>
            <a:r>
              <a:rPr lang="en-US" sz="2400" b="1" dirty="0"/>
              <a:t>The permanent Rules could be the same as the temporary Rules unless the BOE votes to make changes at the Rulemaking Hearing.</a:t>
            </a:r>
          </a:p>
        </p:txBody>
      </p:sp>
    </p:spTree>
    <p:extLst>
      <p:ext uri="{BB962C8B-B14F-4D97-AF65-F5344CB8AC3E}">
        <p14:creationId xmlns:p14="http://schemas.microsoft.com/office/powerpoint/2010/main" val="335708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AE13-7356-017C-C5E6-12E6265CC95D}"/>
              </a:ext>
            </a:extLst>
          </p:cNvPr>
          <p:cNvSpPr>
            <a:spLocks noGrp="1"/>
          </p:cNvSpPr>
          <p:nvPr>
            <p:ph type="title"/>
          </p:nvPr>
        </p:nvSpPr>
        <p:spPr>
          <a:xfrm>
            <a:off x="599767" y="619433"/>
            <a:ext cx="8209218" cy="884904"/>
          </a:xfrm>
        </p:spPr>
        <p:txBody>
          <a:bodyPr>
            <a:normAutofit/>
          </a:bodyPr>
          <a:lstStyle/>
          <a:p>
            <a:r>
              <a:rPr lang="en-US" dirty="0"/>
              <a:t>General Overview of CPTT Rules</a:t>
            </a:r>
          </a:p>
        </p:txBody>
      </p:sp>
      <p:sp>
        <p:nvSpPr>
          <p:cNvPr id="3" name="Content Placeholder 2">
            <a:extLst>
              <a:ext uri="{FF2B5EF4-FFF2-40B4-BE49-F238E27FC236}">
                <a16:creationId xmlns:a16="http://schemas.microsoft.com/office/drawing/2014/main" id="{F1CBDEC4-F817-7FF0-4470-EF15700E7647}"/>
              </a:ext>
            </a:extLst>
          </p:cNvPr>
          <p:cNvSpPr>
            <a:spLocks noGrp="1"/>
          </p:cNvSpPr>
          <p:nvPr>
            <p:ph idx="1"/>
          </p:nvPr>
        </p:nvSpPr>
        <p:spPr>
          <a:xfrm>
            <a:off x="599767" y="2448233"/>
            <a:ext cx="7796262" cy="3903406"/>
          </a:xfrm>
        </p:spPr>
        <p:txBody>
          <a:bodyPr>
            <a:noAutofit/>
          </a:bodyPr>
          <a:lstStyle/>
          <a:p>
            <a:r>
              <a:rPr lang="en-US" b="1" dirty="0"/>
              <a:t>Scope of Practice will mirror the statute (administration, scoring, and observing)</a:t>
            </a:r>
          </a:p>
          <a:p>
            <a:r>
              <a:rPr lang="en-US" b="1" dirty="0"/>
              <a:t>Supervisor(s) must be registered with the Board of Examiners using a Board form</a:t>
            </a:r>
          </a:p>
          <a:p>
            <a:r>
              <a:rPr lang="en-US" b="1" dirty="0"/>
              <a:t>All work must be supervised and in the same work setting as the supervisor</a:t>
            </a:r>
          </a:p>
          <a:p>
            <a:r>
              <a:rPr lang="en-US" b="1" dirty="0"/>
              <a:t>Supervision responsibility lies with both supervisor and supervisee and records must be kept</a:t>
            </a:r>
          </a:p>
          <a:p>
            <a:r>
              <a:rPr lang="en-US" b="1" dirty="0"/>
              <a:t>Supervisor responsible for requiring CE by the CPTT</a:t>
            </a:r>
          </a:p>
          <a:p>
            <a:r>
              <a:rPr lang="en-US" b="1" dirty="0"/>
              <a:t>Supervisor cannot be in a dual relationship (relative, therapist, spouse)</a:t>
            </a:r>
          </a:p>
        </p:txBody>
      </p:sp>
    </p:spTree>
    <p:extLst>
      <p:ext uri="{BB962C8B-B14F-4D97-AF65-F5344CB8AC3E}">
        <p14:creationId xmlns:p14="http://schemas.microsoft.com/office/powerpoint/2010/main" val="299193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s in empty classroom">
            <a:extLst>
              <a:ext uri="{FF2B5EF4-FFF2-40B4-BE49-F238E27FC236}">
                <a16:creationId xmlns:a16="http://schemas.microsoft.com/office/drawing/2014/main" id="{A78374E3-59CC-2A5C-1651-95D207F0BC6A}"/>
              </a:ext>
            </a:extLst>
          </p:cNvPr>
          <p:cNvPicPr>
            <a:picLocks noChangeAspect="1"/>
          </p:cNvPicPr>
          <p:nvPr/>
        </p:nvPicPr>
        <p:blipFill rotWithShape="1">
          <a:blip r:embed="rId2">
            <a:duotone>
              <a:prstClr val="black"/>
              <a:schemeClr val="tx2">
                <a:tint val="45000"/>
                <a:satMod val="400000"/>
              </a:schemeClr>
            </a:duotone>
            <a:alphaModFix amt="40000"/>
          </a:blip>
          <a:srcRect t="12500" b="12500"/>
          <a:stretch/>
        </p:blipFill>
        <p:spPr>
          <a:xfrm>
            <a:off x="20" y="10"/>
            <a:ext cx="12191980" cy="6857990"/>
          </a:xfrm>
          <a:prstGeom prst="rect">
            <a:avLst/>
          </a:prstGeom>
        </p:spPr>
      </p:pic>
      <p:sp>
        <p:nvSpPr>
          <p:cNvPr id="2" name="Title 1">
            <a:extLst>
              <a:ext uri="{FF2B5EF4-FFF2-40B4-BE49-F238E27FC236}">
                <a16:creationId xmlns:a16="http://schemas.microsoft.com/office/drawing/2014/main" id="{DC8B85C1-A753-4E50-0090-EEA2EF242BCF}"/>
              </a:ext>
            </a:extLst>
          </p:cNvPr>
          <p:cNvSpPr>
            <a:spLocks noGrp="1"/>
          </p:cNvSpPr>
          <p:nvPr>
            <p:ph type="title"/>
          </p:nvPr>
        </p:nvSpPr>
        <p:spPr>
          <a:xfrm>
            <a:off x="677334" y="609600"/>
            <a:ext cx="8596668" cy="1320800"/>
          </a:xfrm>
        </p:spPr>
        <p:txBody>
          <a:bodyPr>
            <a:normAutofit/>
          </a:bodyPr>
          <a:lstStyle/>
          <a:p>
            <a:r>
              <a:rPr lang="en-US" dirty="0"/>
              <a:t>Qualifications for CPTT</a:t>
            </a:r>
          </a:p>
        </p:txBody>
      </p:sp>
      <p:sp>
        <p:nvSpPr>
          <p:cNvPr id="3" name="Content Placeholder 2">
            <a:extLst>
              <a:ext uri="{FF2B5EF4-FFF2-40B4-BE49-F238E27FC236}">
                <a16:creationId xmlns:a16="http://schemas.microsoft.com/office/drawing/2014/main" id="{FC1BCB32-56B5-BFB4-7EDB-F0D4E5FF43E5}"/>
              </a:ext>
            </a:extLst>
          </p:cNvPr>
          <p:cNvSpPr>
            <a:spLocks noGrp="1"/>
          </p:cNvSpPr>
          <p:nvPr>
            <p:ph idx="1"/>
          </p:nvPr>
        </p:nvSpPr>
        <p:spPr>
          <a:xfrm>
            <a:off x="677334" y="2160589"/>
            <a:ext cx="8132369" cy="3880773"/>
          </a:xfrm>
        </p:spPr>
        <p:txBody>
          <a:bodyPr>
            <a:normAutofit/>
          </a:bodyPr>
          <a:lstStyle/>
          <a:p>
            <a:r>
              <a:rPr lang="en-US" sz="2000" b="1" dirty="0">
                <a:solidFill>
                  <a:srgbClr val="FFFFFF"/>
                </a:solidFill>
              </a:rPr>
              <a:t>BA from a regionally accredited institution</a:t>
            </a:r>
          </a:p>
          <a:p>
            <a:r>
              <a:rPr lang="en-US" sz="2000" b="1" dirty="0">
                <a:solidFill>
                  <a:srgbClr val="FFFFFF"/>
                </a:solidFill>
              </a:rPr>
              <a:t>A minimum of 72 hours of education/training on psych or </a:t>
            </a:r>
            <a:r>
              <a:rPr lang="en-US" sz="2000" b="1" dirty="0" err="1">
                <a:solidFill>
                  <a:srgbClr val="FFFFFF"/>
                </a:solidFill>
              </a:rPr>
              <a:t>neuropsych</a:t>
            </a:r>
            <a:r>
              <a:rPr lang="en-US" sz="2000" b="1" dirty="0">
                <a:solidFill>
                  <a:srgbClr val="FFFFFF"/>
                </a:solidFill>
              </a:rPr>
              <a:t> test administration and scoring.  Includes:</a:t>
            </a:r>
          </a:p>
          <a:p>
            <a:pPr lvl="1"/>
            <a:r>
              <a:rPr lang="en-US" sz="2000" b="1" dirty="0">
                <a:solidFill>
                  <a:srgbClr val="FFFFFF"/>
                </a:solidFill>
              </a:rPr>
              <a:t>At least 20 hours of direct observation of administration/scoring</a:t>
            </a:r>
          </a:p>
          <a:p>
            <a:pPr lvl="1"/>
            <a:r>
              <a:rPr lang="en-US" sz="2000" b="1" dirty="0">
                <a:solidFill>
                  <a:srgbClr val="FFFFFF"/>
                </a:solidFill>
              </a:rPr>
              <a:t>At least 40 hours of administration/scoring in the presence of a psychologist or SPE</a:t>
            </a:r>
          </a:p>
          <a:p>
            <a:pPr lvl="1"/>
            <a:r>
              <a:rPr lang="en-US" sz="2000" b="1" dirty="0">
                <a:solidFill>
                  <a:srgbClr val="FFFFFF"/>
                </a:solidFill>
              </a:rPr>
              <a:t>At least 12 hours of education on best practices (3 must be on law/ethics, 3 must be on multicultural competency, rest must be on skill-based training in caring for people with medical or psychological conditions)</a:t>
            </a:r>
          </a:p>
        </p:txBody>
      </p:sp>
    </p:spTree>
    <p:extLst>
      <p:ext uri="{BB962C8B-B14F-4D97-AF65-F5344CB8AC3E}">
        <p14:creationId xmlns:p14="http://schemas.microsoft.com/office/powerpoint/2010/main" val="354941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43EB-559F-EDC5-EA48-B1B274401EAC}"/>
              </a:ext>
            </a:extLst>
          </p:cNvPr>
          <p:cNvSpPr>
            <a:spLocks noGrp="1"/>
          </p:cNvSpPr>
          <p:nvPr>
            <p:ph type="title"/>
          </p:nvPr>
        </p:nvSpPr>
        <p:spPr>
          <a:xfrm>
            <a:off x="452284" y="685800"/>
            <a:ext cx="7521678" cy="1185333"/>
          </a:xfrm>
        </p:spPr>
        <p:txBody>
          <a:bodyPr>
            <a:normAutofit/>
          </a:bodyPr>
          <a:lstStyle/>
          <a:p>
            <a:r>
              <a:rPr lang="en-US" dirty="0">
                <a:solidFill>
                  <a:schemeClr val="bg1"/>
                </a:solidFill>
              </a:rPr>
              <a:t>Similarities between CPA and CPTT</a:t>
            </a:r>
          </a:p>
        </p:txBody>
      </p:sp>
      <p:sp>
        <p:nvSpPr>
          <p:cNvPr id="3" name="Content Placeholder 2">
            <a:extLst>
              <a:ext uri="{FF2B5EF4-FFF2-40B4-BE49-F238E27FC236}">
                <a16:creationId xmlns:a16="http://schemas.microsoft.com/office/drawing/2014/main" id="{FE6E255B-43F0-B318-5CC2-3841F75A3A5B}"/>
              </a:ext>
            </a:extLst>
          </p:cNvPr>
          <p:cNvSpPr>
            <a:spLocks noGrp="1"/>
          </p:cNvSpPr>
          <p:nvPr>
            <p:ph idx="1"/>
          </p:nvPr>
        </p:nvSpPr>
        <p:spPr>
          <a:xfrm>
            <a:off x="599407" y="2135648"/>
            <a:ext cx="6855356" cy="3793067"/>
          </a:xfrm>
        </p:spPr>
        <p:txBody>
          <a:bodyPr>
            <a:normAutofit/>
          </a:bodyPr>
          <a:lstStyle/>
          <a:p>
            <a:r>
              <a:rPr lang="en-US" sz="2000" b="1" i="0" u="none" strike="noStrike" baseline="0" dirty="0">
                <a:solidFill>
                  <a:schemeClr val="bg1"/>
                </a:solidFill>
                <a:latin typeface="+mj-lt"/>
              </a:rPr>
              <a:t>Both are certifications, not licenses</a:t>
            </a:r>
          </a:p>
          <a:p>
            <a:r>
              <a:rPr lang="en-US" sz="2000" b="1" dirty="0">
                <a:solidFill>
                  <a:schemeClr val="bg1"/>
                </a:solidFill>
                <a:latin typeface="+mj-lt"/>
              </a:rPr>
              <a:t>Both must have a supervisor of record and cannot be in independent practice</a:t>
            </a:r>
            <a:endParaRPr lang="en-US" sz="2000" b="1" i="0" u="none" strike="noStrike" baseline="0" dirty="0">
              <a:solidFill>
                <a:schemeClr val="bg1"/>
              </a:solidFill>
              <a:latin typeface="+mj-lt"/>
            </a:endParaRPr>
          </a:p>
          <a:p>
            <a:r>
              <a:rPr lang="en-US" sz="2000" b="1" i="0" u="none" strike="noStrike" baseline="0" dirty="0">
                <a:solidFill>
                  <a:schemeClr val="bg1"/>
                </a:solidFill>
                <a:latin typeface="+mj-lt"/>
              </a:rPr>
              <a:t>Both participate in psychological evaluations using assessment techniques and instruments to provide psychological data </a:t>
            </a:r>
            <a:endParaRPr lang="en-US" sz="2000" b="1" dirty="0">
              <a:solidFill>
                <a:schemeClr val="bg1"/>
              </a:solidFill>
              <a:latin typeface="+mj-lt"/>
            </a:endParaRPr>
          </a:p>
          <a:p>
            <a:r>
              <a:rPr lang="en-US" sz="2000" b="1" i="0" u="none" strike="noStrike" baseline="0" dirty="0">
                <a:solidFill>
                  <a:schemeClr val="bg1"/>
                </a:solidFill>
                <a:latin typeface="+mj-lt"/>
              </a:rPr>
              <a:t>Both administer psychological testing, do behavioral observations</a:t>
            </a:r>
            <a:endParaRPr lang="en-US" sz="2000" b="1" dirty="0">
              <a:solidFill>
                <a:schemeClr val="bg1"/>
              </a:solidFill>
              <a:latin typeface="+mj-lt"/>
            </a:endParaRPr>
          </a:p>
        </p:txBody>
      </p:sp>
      <p:pic>
        <p:nvPicPr>
          <p:cNvPr id="6" name="Picture 5" descr="A silhouette of a head with gears and puzzle pieces&#10;&#10;Description automatically generated">
            <a:extLst>
              <a:ext uri="{FF2B5EF4-FFF2-40B4-BE49-F238E27FC236}">
                <a16:creationId xmlns:a16="http://schemas.microsoft.com/office/drawing/2014/main" id="{E2F5AA48-1E77-8C91-FF39-8B83A6878308}"/>
              </a:ext>
            </a:extLst>
          </p:cNvPr>
          <p:cNvPicPr>
            <a:picLocks noChangeAspect="1"/>
          </p:cNvPicPr>
          <p:nvPr/>
        </p:nvPicPr>
        <p:blipFill rotWithShape="1">
          <a:blip r:embed="rId3">
            <a:extLst>
              <a:ext uri="{28A0092B-C50C-407E-A947-70E740481C1C}">
                <a14:useLocalDpi xmlns:a14="http://schemas.microsoft.com/office/drawing/2010/main" val="0"/>
              </a:ext>
            </a:extLst>
          </a:blip>
          <a:srcRect l="4547" r="18185"/>
          <a:stretch/>
        </p:blipFill>
        <p:spPr>
          <a:xfrm>
            <a:off x="7973962" y="2135648"/>
            <a:ext cx="2717116" cy="351648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15897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9983-5370-06AA-BFAB-E04B534B8982}"/>
              </a:ext>
            </a:extLst>
          </p:cNvPr>
          <p:cNvSpPr>
            <a:spLocks noGrp="1"/>
          </p:cNvSpPr>
          <p:nvPr>
            <p:ph type="title"/>
          </p:nvPr>
        </p:nvSpPr>
        <p:spPr>
          <a:xfrm>
            <a:off x="1484311" y="275303"/>
            <a:ext cx="10018713" cy="943898"/>
          </a:xfrm>
        </p:spPr>
        <p:txBody>
          <a:bodyPr>
            <a:normAutofit/>
          </a:bodyPr>
          <a:lstStyle/>
          <a:p>
            <a:r>
              <a:rPr lang="en-US" dirty="0"/>
              <a:t>CPA is different than CPTT</a:t>
            </a:r>
          </a:p>
        </p:txBody>
      </p:sp>
      <p:sp>
        <p:nvSpPr>
          <p:cNvPr id="3" name="Content Placeholder 2">
            <a:extLst>
              <a:ext uri="{FF2B5EF4-FFF2-40B4-BE49-F238E27FC236}">
                <a16:creationId xmlns:a16="http://schemas.microsoft.com/office/drawing/2014/main" id="{7D40965C-DD02-2140-60D9-99C39149E8EE}"/>
              </a:ext>
            </a:extLst>
          </p:cNvPr>
          <p:cNvSpPr>
            <a:spLocks noGrp="1"/>
          </p:cNvSpPr>
          <p:nvPr>
            <p:ph idx="1"/>
          </p:nvPr>
        </p:nvSpPr>
        <p:spPr>
          <a:xfrm>
            <a:off x="314632" y="1533833"/>
            <a:ext cx="8337755" cy="5048864"/>
          </a:xfrm>
        </p:spPr>
        <p:txBody>
          <a:bodyPr>
            <a:normAutofit lnSpcReduction="10000"/>
          </a:bodyPr>
          <a:lstStyle/>
          <a:p>
            <a:r>
              <a:rPr lang="en-US" sz="2400" b="1" dirty="0">
                <a:latin typeface="+mj-lt"/>
                <a:ea typeface="Calibri" panose="020F0502020204030204" pitchFamily="34" charset="0"/>
                <a:cs typeface="Calibri" panose="020F0502020204030204" pitchFamily="34" charset="0"/>
              </a:rPr>
              <a:t>MA degree with specified graduate coursework</a:t>
            </a:r>
          </a:p>
          <a:p>
            <a:r>
              <a:rPr lang="en-US" sz="2400" b="1" dirty="0">
                <a:latin typeface="+mj-lt"/>
                <a:ea typeface="Calibri" panose="020F0502020204030204" pitchFamily="34" charset="0"/>
                <a:cs typeface="Calibri" panose="020F0502020204030204" pitchFamily="34" charset="0"/>
              </a:rPr>
              <a:t>Broader scope of practice of CPAs:</a:t>
            </a:r>
          </a:p>
          <a:p>
            <a:pPr lvl="1"/>
            <a:r>
              <a:rPr lang="en-US" sz="2400" b="1" i="0" u="none" strike="noStrike" baseline="0" dirty="0">
                <a:latin typeface="+mj-lt"/>
                <a:ea typeface="Calibri" panose="020F0502020204030204" pitchFamily="34" charset="0"/>
                <a:cs typeface="Calibri" panose="020F0502020204030204" pitchFamily="34" charset="0"/>
              </a:rPr>
              <a:t>Participate in treatment teams to evaluate patient progress</a:t>
            </a:r>
          </a:p>
          <a:p>
            <a:pPr lvl="1"/>
            <a:r>
              <a:rPr lang="en-US" sz="2400" b="1" i="0" u="none" strike="noStrike" baseline="0" dirty="0">
                <a:latin typeface="+mj-lt"/>
                <a:ea typeface="Calibri" panose="020F0502020204030204" pitchFamily="34" charset="0"/>
                <a:cs typeface="Calibri" panose="020F0502020204030204" pitchFamily="34" charset="0"/>
              </a:rPr>
              <a:t>Assist with classification and recommendations on service needs for patients, those who are handicapped, and for crisis intervention</a:t>
            </a:r>
          </a:p>
          <a:p>
            <a:pPr lvl="1"/>
            <a:r>
              <a:rPr lang="en-US" sz="2400" b="1" i="0" u="none" strike="noStrike" baseline="0" dirty="0">
                <a:latin typeface="+mj-lt"/>
                <a:ea typeface="Calibri" panose="020F0502020204030204" pitchFamily="34" charset="0"/>
                <a:cs typeface="Calibri" panose="020F0502020204030204" pitchFamily="34" charset="0"/>
              </a:rPr>
              <a:t>Screen patients for appropriate treatments, assist in psychological screening of employees</a:t>
            </a:r>
          </a:p>
          <a:p>
            <a:pPr lvl="1"/>
            <a:r>
              <a:rPr lang="en-US" sz="2400" b="1" i="0" u="none" strike="noStrike" baseline="0" dirty="0">
                <a:latin typeface="+mj-lt"/>
                <a:ea typeface="Calibri" panose="020F0502020204030204" pitchFamily="34" charset="0"/>
                <a:cs typeface="Calibri" panose="020F0502020204030204" pitchFamily="34" charset="0"/>
              </a:rPr>
              <a:t>Provide educational/information services for patients;</a:t>
            </a:r>
          </a:p>
          <a:p>
            <a:pPr lvl="1"/>
            <a:r>
              <a:rPr lang="en-US" sz="2400" b="1" dirty="0">
                <a:latin typeface="+mj-lt"/>
                <a:ea typeface="Calibri" panose="020F0502020204030204" pitchFamily="34" charset="0"/>
                <a:cs typeface="Calibri" panose="020F0502020204030204" pitchFamily="34" charset="0"/>
              </a:rPr>
              <a:t>Participate </a:t>
            </a:r>
            <a:r>
              <a:rPr lang="en-US" sz="2400" b="1" i="0" u="none" strike="noStrike" baseline="0" dirty="0">
                <a:latin typeface="+mj-lt"/>
                <a:ea typeface="Calibri" panose="020F0502020204030204" pitchFamily="34" charset="0"/>
                <a:cs typeface="Calibri" panose="020F0502020204030204" pitchFamily="34" charset="0"/>
              </a:rPr>
              <a:t>in research endeavors </a:t>
            </a:r>
          </a:p>
          <a:p>
            <a:pPr lvl="1"/>
            <a:r>
              <a:rPr lang="en-US" sz="2400" b="1" dirty="0">
                <a:latin typeface="+mj-lt"/>
                <a:ea typeface="Calibri" panose="020F0502020204030204" pitchFamily="34" charset="0"/>
                <a:cs typeface="Calibri" panose="020F0502020204030204" pitchFamily="34" charset="0"/>
              </a:rPr>
              <a:t>S</a:t>
            </a:r>
            <a:r>
              <a:rPr lang="en-US" sz="2400" b="1" i="0" u="none" strike="noStrike" baseline="0" dirty="0">
                <a:latin typeface="+mj-lt"/>
                <a:ea typeface="Calibri" panose="020F0502020204030204" pitchFamily="34" charset="0"/>
                <a:cs typeface="Calibri" panose="020F0502020204030204" pitchFamily="34" charset="0"/>
              </a:rPr>
              <a:t>upervise/direct clerical staff </a:t>
            </a:r>
            <a:endParaRPr lang="en-US" sz="2400" b="1" dirty="0">
              <a:latin typeface="+mj-lt"/>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6763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ach's whistle">
            <a:extLst>
              <a:ext uri="{FF2B5EF4-FFF2-40B4-BE49-F238E27FC236}">
                <a16:creationId xmlns:a16="http://schemas.microsoft.com/office/drawing/2014/main" id="{DE905C9E-ACBF-0D65-8971-7AE99B1C56A3}"/>
              </a:ext>
            </a:extLst>
          </p:cNvPr>
          <p:cNvPicPr>
            <a:picLocks noChangeAspect="1"/>
          </p:cNvPicPr>
          <p:nvPr/>
        </p:nvPicPr>
        <p:blipFill rotWithShape="1">
          <a:blip r:embed="rId2">
            <a:duotone>
              <a:prstClr val="black"/>
              <a:schemeClr val="tx2">
                <a:tint val="45000"/>
                <a:satMod val="400000"/>
              </a:schemeClr>
            </a:duotone>
            <a:alphaModFix amt="40000"/>
          </a:blip>
          <a:srcRect t="12998" b="2732"/>
          <a:stretch/>
        </p:blipFill>
        <p:spPr>
          <a:xfrm>
            <a:off x="20" y="10"/>
            <a:ext cx="12191980" cy="6857990"/>
          </a:xfrm>
          <a:prstGeom prst="rect">
            <a:avLst/>
          </a:prstGeom>
        </p:spPr>
      </p:pic>
      <p:sp>
        <p:nvSpPr>
          <p:cNvPr id="2" name="Title 1">
            <a:extLst>
              <a:ext uri="{FF2B5EF4-FFF2-40B4-BE49-F238E27FC236}">
                <a16:creationId xmlns:a16="http://schemas.microsoft.com/office/drawing/2014/main" id="{BF3C18AB-9597-37F2-3343-0F05AA1FED27}"/>
              </a:ext>
            </a:extLst>
          </p:cNvPr>
          <p:cNvSpPr>
            <a:spLocks noGrp="1"/>
          </p:cNvSpPr>
          <p:nvPr>
            <p:ph type="title"/>
          </p:nvPr>
        </p:nvSpPr>
        <p:spPr>
          <a:xfrm>
            <a:off x="677334" y="609600"/>
            <a:ext cx="7286795" cy="1320800"/>
          </a:xfrm>
        </p:spPr>
        <p:txBody>
          <a:bodyPr>
            <a:normAutofit/>
          </a:bodyPr>
          <a:lstStyle/>
          <a:p>
            <a:r>
              <a:rPr lang="en-US" dirty="0"/>
              <a:t>Potential Violations for CPTTs and Supervisors</a:t>
            </a:r>
          </a:p>
        </p:txBody>
      </p:sp>
      <p:sp>
        <p:nvSpPr>
          <p:cNvPr id="4" name="Content Placeholder 3">
            <a:extLst>
              <a:ext uri="{FF2B5EF4-FFF2-40B4-BE49-F238E27FC236}">
                <a16:creationId xmlns:a16="http://schemas.microsoft.com/office/drawing/2014/main" id="{49CCB4DA-057D-816A-DF21-107D405EE1AD}"/>
              </a:ext>
            </a:extLst>
          </p:cNvPr>
          <p:cNvSpPr>
            <a:spLocks noGrp="1"/>
          </p:cNvSpPr>
          <p:nvPr>
            <p:ph idx="1"/>
          </p:nvPr>
        </p:nvSpPr>
        <p:spPr>
          <a:xfrm>
            <a:off x="677334" y="2160589"/>
            <a:ext cx="8596668" cy="3880773"/>
          </a:xfrm>
        </p:spPr>
        <p:txBody>
          <a:bodyPr>
            <a:normAutofit/>
          </a:bodyPr>
          <a:lstStyle/>
          <a:p>
            <a:pPr lvl="0"/>
            <a:r>
              <a:rPr lang="en-US" sz="2400" b="1" dirty="0">
                <a:solidFill>
                  <a:srgbClr val="FFFFFF"/>
                </a:solidFill>
              </a:rPr>
              <a:t>Failing to have training or coursework in techniques or procedures</a:t>
            </a:r>
          </a:p>
          <a:p>
            <a:pPr lvl="0"/>
            <a:r>
              <a:rPr lang="en-US" sz="2400" b="1" dirty="0">
                <a:solidFill>
                  <a:srgbClr val="FFFFFF"/>
                </a:solidFill>
              </a:rPr>
              <a:t>Allowing unqualified people to perform CPTT functions</a:t>
            </a:r>
          </a:p>
          <a:p>
            <a:pPr lvl="0"/>
            <a:r>
              <a:rPr lang="en-US" sz="2400" b="1" dirty="0">
                <a:solidFill>
                  <a:srgbClr val="FFFFFF"/>
                </a:solidFill>
              </a:rPr>
              <a:t>Violating laws or rules which guide conduct</a:t>
            </a:r>
          </a:p>
          <a:p>
            <a:pPr lvl="0"/>
            <a:r>
              <a:rPr lang="en-US" sz="2400" b="1" dirty="0">
                <a:solidFill>
                  <a:srgbClr val="FFFFFF"/>
                </a:solidFill>
              </a:rPr>
              <a:t>Doing CPTT services when not supervised</a:t>
            </a:r>
          </a:p>
          <a:p>
            <a:endParaRPr lang="en-US" dirty="0">
              <a:solidFill>
                <a:srgbClr val="FFFFFF"/>
              </a:solidFill>
            </a:endParaRPr>
          </a:p>
        </p:txBody>
      </p:sp>
    </p:spTree>
    <p:extLst>
      <p:ext uri="{BB962C8B-B14F-4D97-AF65-F5344CB8AC3E}">
        <p14:creationId xmlns:p14="http://schemas.microsoft.com/office/powerpoint/2010/main" val="197728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827E-A890-7FE6-B52A-44D71205A14F}"/>
              </a:ext>
            </a:extLst>
          </p:cNvPr>
          <p:cNvSpPr>
            <a:spLocks noGrp="1"/>
          </p:cNvSpPr>
          <p:nvPr>
            <p:ph type="title"/>
          </p:nvPr>
        </p:nvSpPr>
        <p:spPr>
          <a:xfrm>
            <a:off x="275303" y="447189"/>
            <a:ext cx="7423356" cy="970450"/>
          </a:xfrm>
        </p:spPr>
        <p:txBody>
          <a:bodyPr>
            <a:normAutofit fontScale="90000"/>
          </a:bodyPr>
          <a:lstStyle/>
          <a:p>
            <a:r>
              <a:rPr lang="en-US" dirty="0"/>
              <a:t>Application for Certified Psych Testing Tech</a:t>
            </a:r>
          </a:p>
        </p:txBody>
      </p:sp>
      <p:sp>
        <p:nvSpPr>
          <p:cNvPr id="3" name="Content Placeholder 2">
            <a:extLst>
              <a:ext uri="{FF2B5EF4-FFF2-40B4-BE49-F238E27FC236}">
                <a16:creationId xmlns:a16="http://schemas.microsoft.com/office/drawing/2014/main" id="{471BDD1E-EAAE-AA2D-718E-B612EB3EDA4C}"/>
              </a:ext>
            </a:extLst>
          </p:cNvPr>
          <p:cNvSpPr>
            <a:spLocks noGrp="1"/>
          </p:cNvSpPr>
          <p:nvPr>
            <p:ph idx="1"/>
          </p:nvPr>
        </p:nvSpPr>
        <p:spPr>
          <a:xfrm>
            <a:off x="717395" y="1604452"/>
            <a:ext cx="5585084" cy="3990103"/>
          </a:xfrm>
        </p:spPr>
        <p:txBody>
          <a:bodyPr>
            <a:normAutofit/>
          </a:bodyPr>
          <a:lstStyle/>
          <a:p>
            <a:r>
              <a:rPr lang="en-US" sz="2000" b="1" dirty="0"/>
              <a:t>Application packet from the BOE</a:t>
            </a:r>
          </a:p>
          <a:p>
            <a:r>
              <a:rPr lang="en-US" sz="2000" b="1" dirty="0"/>
              <a:t>Photograph and proof of citizenship/legal residency</a:t>
            </a:r>
          </a:p>
          <a:p>
            <a:r>
              <a:rPr lang="en-US" sz="2000" b="1" dirty="0"/>
              <a:t>Official transcripts of BA degree and coursework</a:t>
            </a:r>
          </a:p>
          <a:p>
            <a:r>
              <a:rPr lang="en-US" sz="2000" b="1" dirty="0"/>
              <a:t>Documentation of educational training hours</a:t>
            </a:r>
          </a:p>
          <a:p>
            <a:r>
              <a:rPr lang="en-US" sz="2000" b="1" dirty="0"/>
              <a:t>Three letters of recommendation</a:t>
            </a:r>
          </a:p>
          <a:p>
            <a:r>
              <a:rPr lang="en-US" sz="2000" b="1" dirty="0"/>
              <a:t>Disclose adverse actions (criminal, licensure, civil suits of malpractice etc.)</a:t>
            </a:r>
          </a:p>
          <a:p>
            <a:r>
              <a:rPr lang="en-US" sz="2000" b="1" dirty="0"/>
              <a:t>Send copies of previous licenses</a:t>
            </a:r>
          </a:p>
        </p:txBody>
      </p:sp>
    </p:spTree>
    <p:extLst>
      <p:ext uri="{BB962C8B-B14F-4D97-AF65-F5344CB8AC3E}">
        <p14:creationId xmlns:p14="http://schemas.microsoft.com/office/powerpoint/2010/main" val="415069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Immigration stamps">
            <a:extLst>
              <a:ext uri="{FF2B5EF4-FFF2-40B4-BE49-F238E27FC236}">
                <a16:creationId xmlns:a16="http://schemas.microsoft.com/office/drawing/2014/main" id="{78A32918-DF1B-5D7C-7AB0-DB25C1BBE641}"/>
              </a:ext>
            </a:extLst>
          </p:cNvPr>
          <p:cNvPicPr>
            <a:picLocks noChangeAspect="1"/>
          </p:cNvPicPr>
          <p:nvPr/>
        </p:nvPicPr>
        <p:blipFill rotWithShape="1">
          <a:blip r:embed="rId2"/>
          <a:srcRect t="15738" r="-2" b="21932"/>
          <a:stretch/>
        </p:blipFill>
        <p:spPr>
          <a:xfrm>
            <a:off x="4947014" y="-8468"/>
            <a:ext cx="7138689" cy="6866467"/>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9AC97634-F88E-BDAE-FC85-D6BA6E6C72CE}"/>
              </a:ext>
            </a:extLst>
          </p:cNvPr>
          <p:cNvSpPr>
            <a:spLocks noGrp="1"/>
          </p:cNvSpPr>
          <p:nvPr>
            <p:ph type="title"/>
          </p:nvPr>
        </p:nvSpPr>
        <p:spPr>
          <a:xfrm>
            <a:off x="677333" y="609600"/>
            <a:ext cx="3851123" cy="1320800"/>
          </a:xfrm>
        </p:spPr>
        <p:txBody>
          <a:bodyPr>
            <a:normAutofit/>
          </a:bodyPr>
          <a:lstStyle/>
          <a:p>
            <a:r>
              <a:rPr lang="en-US"/>
              <a:t>Senior Psychologist Bill</a:t>
            </a:r>
          </a:p>
        </p:txBody>
      </p:sp>
      <p:sp>
        <p:nvSpPr>
          <p:cNvPr id="6" name="Content Placeholder 5">
            <a:extLst>
              <a:ext uri="{FF2B5EF4-FFF2-40B4-BE49-F238E27FC236}">
                <a16:creationId xmlns:a16="http://schemas.microsoft.com/office/drawing/2014/main" id="{4016B992-5593-2414-D72C-34FFD41F747F}"/>
              </a:ext>
            </a:extLst>
          </p:cNvPr>
          <p:cNvSpPr>
            <a:spLocks noGrp="1"/>
          </p:cNvSpPr>
          <p:nvPr>
            <p:ph idx="1"/>
          </p:nvPr>
        </p:nvSpPr>
        <p:spPr>
          <a:xfrm>
            <a:off x="677333" y="1858297"/>
            <a:ext cx="4523931" cy="4183065"/>
          </a:xfrm>
        </p:spPr>
        <p:txBody>
          <a:bodyPr>
            <a:noAutofit/>
          </a:bodyPr>
          <a:lstStyle/>
          <a:p>
            <a:pPr>
              <a:lnSpc>
                <a:spcPct val="90000"/>
              </a:lnSpc>
            </a:pPr>
            <a:r>
              <a:rPr lang="en-US" sz="2000" b="1" dirty="0"/>
              <a:t>Impetus from the BOE</a:t>
            </a:r>
          </a:p>
          <a:p>
            <a:pPr>
              <a:lnSpc>
                <a:spcPct val="90000"/>
              </a:lnSpc>
            </a:pPr>
            <a:r>
              <a:rPr lang="en-US" sz="2000" b="1" dirty="0"/>
              <a:t>Tennessee has had experienced psychologists moving into our state recently.  Different states have slightly different standards (e.g., 1500 internship hours in California vs. 1900 in Tennessee)</a:t>
            </a:r>
          </a:p>
          <a:p>
            <a:pPr>
              <a:lnSpc>
                <a:spcPct val="90000"/>
              </a:lnSpc>
            </a:pPr>
            <a:r>
              <a:rPr lang="en-US" sz="2000" b="1" dirty="0"/>
              <a:t>TN statutes require documentation of doctoral degree, internship, postdoctoral experience, EPPP score </a:t>
            </a:r>
          </a:p>
          <a:p>
            <a:pPr>
              <a:lnSpc>
                <a:spcPct val="90000"/>
              </a:lnSpc>
            </a:pPr>
            <a:r>
              <a:rPr lang="en-US" sz="2000" b="1" dirty="0"/>
              <a:t>Exceptions for  National Register, Certificate of Professional Qualification from ASPPB, or board certified through ABPP</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8334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869B-DAD7-E72B-E93C-408883669D53}"/>
              </a:ext>
            </a:extLst>
          </p:cNvPr>
          <p:cNvSpPr>
            <a:spLocks noGrp="1"/>
          </p:cNvSpPr>
          <p:nvPr>
            <p:ph type="ctrTitle"/>
          </p:nvPr>
        </p:nvSpPr>
        <p:spPr>
          <a:xfrm>
            <a:off x="3813177" y="1141942"/>
            <a:ext cx="5411785" cy="2462126"/>
          </a:xfrm>
        </p:spPr>
        <p:txBody>
          <a:bodyPr>
            <a:normAutofit/>
          </a:bodyPr>
          <a:lstStyle/>
          <a:p>
            <a:pPr>
              <a:lnSpc>
                <a:spcPct val="90000"/>
              </a:lnSpc>
            </a:pPr>
            <a:r>
              <a:rPr lang="en-US" dirty="0"/>
              <a:t>I do not have any conflicts of interest.</a:t>
            </a:r>
          </a:p>
        </p:txBody>
      </p:sp>
      <p:pic>
        <p:nvPicPr>
          <p:cNvPr id="4" name="Picture 3" descr="Triangular abstract background">
            <a:extLst>
              <a:ext uri="{FF2B5EF4-FFF2-40B4-BE49-F238E27FC236}">
                <a16:creationId xmlns:a16="http://schemas.microsoft.com/office/drawing/2014/main" id="{B8815D80-FFED-F3C5-DC62-6A05ABB6CC06}"/>
              </a:ext>
            </a:extLst>
          </p:cNvPr>
          <p:cNvPicPr>
            <a:picLocks noChangeAspect="1"/>
          </p:cNvPicPr>
          <p:nvPr/>
        </p:nvPicPr>
        <p:blipFill rotWithShape="1">
          <a:blip r:embed="rId2"/>
          <a:srcRect l="27583" t="9091" r="24209"/>
          <a:stretch/>
        </p:blipFill>
        <p:spPr>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43067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37DC2082-DA71-A9DB-620A-71968EF85217}"/>
              </a:ext>
            </a:extLst>
          </p:cNvPr>
          <p:cNvPicPr>
            <a:picLocks noChangeAspect="1"/>
          </p:cNvPicPr>
          <p:nvPr/>
        </p:nvPicPr>
        <p:blipFill rotWithShape="1">
          <a:blip r:embed="rId2"/>
          <a:srcRect l="13140" r="222"/>
          <a:stretch/>
        </p:blipFill>
        <p:spPr>
          <a:xfrm>
            <a:off x="6361341" y="-1"/>
            <a:ext cx="579329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AE1C0C0-C651-F0C4-B1A5-4BD747634D8E}"/>
              </a:ext>
            </a:extLst>
          </p:cNvPr>
          <p:cNvSpPr>
            <a:spLocks noGrp="1"/>
          </p:cNvSpPr>
          <p:nvPr>
            <p:ph type="title"/>
          </p:nvPr>
        </p:nvSpPr>
        <p:spPr>
          <a:xfrm>
            <a:off x="677333" y="609600"/>
            <a:ext cx="4868061" cy="1320800"/>
          </a:xfrm>
        </p:spPr>
        <p:txBody>
          <a:bodyPr>
            <a:normAutofit/>
          </a:bodyPr>
          <a:lstStyle/>
          <a:p>
            <a:r>
              <a:rPr lang="en-US" dirty="0"/>
              <a:t>Consequences and Need for Change</a:t>
            </a:r>
          </a:p>
        </p:txBody>
      </p:sp>
      <p:sp>
        <p:nvSpPr>
          <p:cNvPr id="3" name="Content Placeholder 2">
            <a:extLst>
              <a:ext uri="{FF2B5EF4-FFF2-40B4-BE49-F238E27FC236}">
                <a16:creationId xmlns:a16="http://schemas.microsoft.com/office/drawing/2014/main" id="{DDE4EA80-0F55-7A1C-7D4B-8E992F818325}"/>
              </a:ext>
            </a:extLst>
          </p:cNvPr>
          <p:cNvSpPr>
            <a:spLocks noGrp="1"/>
          </p:cNvSpPr>
          <p:nvPr>
            <p:ph idx="1"/>
          </p:nvPr>
        </p:nvSpPr>
        <p:spPr>
          <a:xfrm>
            <a:off x="677333" y="2160589"/>
            <a:ext cx="6028267" cy="3880773"/>
          </a:xfrm>
        </p:spPr>
        <p:txBody>
          <a:bodyPr>
            <a:noAutofit/>
          </a:bodyPr>
          <a:lstStyle/>
          <a:p>
            <a:pPr>
              <a:lnSpc>
                <a:spcPct val="90000"/>
              </a:lnSpc>
            </a:pPr>
            <a:r>
              <a:rPr lang="en-US" sz="2000" b="1" dirty="0"/>
              <a:t>Senior psychologists who have been practicing for many years, often have a difficult time locating supervisors from training programs.</a:t>
            </a:r>
          </a:p>
          <a:p>
            <a:pPr>
              <a:lnSpc>
                <a:spcPct val="90000"/>
              </a:lnSpc>
            </a:pPr>
            <a:r>
              <a:rPr lang="en-US" sz="2000" b="1" dirty="0"/>
              <a:t>Slightly different requirements make it necessary for the psychologist to appear before the BOE to be considered case by case.</a:t>
            </a:r>
          </a:p>
          <a:p>
            <a:pPr>
              <a:lnSpc>
                <a:spcPct val="90000"/>
              </a:lnSpc>
            </a:pPr>
            <a:r>
              <a:rPr lang="en-US" sz="2000" b="1" dirty="0"/>
              <a:t>Often takes a year or more to become licensed in Tennessee.</a:t>
            </a:r>
          </a:p>
          <a:p>
            <a:pPr>
              <a:lnSpc>
                <a:spcPct val="90000"/>
              </a:lnSpc>
            </a:pPr>
            <a:r>
              <a:rPr lang="en-US" sz="2000" b="1" dirty="0"/>
              <a:t>Other states (26) have a provision for an easier path to licensure for experienced psychologists.</a:t>
            </a:r>
          </a:p>
          <a:p>
            <a:pPr>
              <a:lnSpc>
                <a:spcPct val="90000"/>
              </a:lnSpc>
            </a:pPr>
            <a:r>
              <a:rPr lang="en-US" sz="2000" b="1" dirty="0"/>
              <a:t>TPA used the statute from Florida as a pattern to formulate the bill for senior psychologists.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249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8" name="Picture 7" descr="A person sitting in a chair talking to a person&#10;&#10;Description automatically generated">
            <a:extLst>
              <a:ext uri="{FF2B5EF4-FFF2-40B4-BE49-F238E27FC236}">
                <a16:creationId xmlns:a16="http://schemas.microsoft.com/office/drawing/2014/main" id="{9221137E-EF6D-FB12-2380-916B0F2AD32F}"/>
              </a:ext>
            </a:extLst>
          </p:cNvPr>
          <p:cNvPicPr>
            <a:picLocks noChangeAspect="1"/>
          </p:cNvPicPr>
          <p:nvPr/>
        </p:nvPicPr>
        <p:blipFill rotWithShape="1">
          <a:blip r:embed="rId3">
            <a:extLst>
              <a:ext uri="{28A0092B-C50C-407E-A947-70E740481C1C}">
                <a14:useLocalDpi xmlns:a14="http://schemas.microsoft.com/office/drawing/2010/main" val="0"/>
              </a:ext>
            </a:extLst>
          </a:blip>
          <a:srcRect l="13369" r="35053"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484F8D0B-9BD4-CB4D-896B-76B883259E22}"/>
              </a:ext>
            </a:extLst>
          </p:cNvPr>
          <p:cNvSpPr>
            <a:spLocks noGrp="1"/>
          </p:cNvSpPr>
          <p:nvPr>
            <p:ph type="title"/>
          </p:nvPr>
        </p:nvSpPr>
        <p:spPr>
          <a:xfrm>
            <a:off x="972080" y="685801"/>
            <a:ext cx="5260680" cy="1280652"/>
          </a:xfrm>
        </p:spPr>
        <p:txBody>
          <a:bodyPr>
            <a:normAutofit/>
          </a:bodyPr>
          <a:lstStyle/>
          <a:p>
            <a:pPr algn="l"/>
            <a:r>
              <a:rPr lang="en-US" dirty="0">
                <a:solidFill>
                  <a:schemeClr val="bg1"/>
                </a:solidFill>
              </a:rPr>
              <a:t>Requirements for Senior Psychologist</a:t>
            </a:r>
          </a:p>
        </p:txBody>
      </p:sp>
      <p:sp>
        <p:nvSpPr>
          <p:cNvPr id="4" name="Content Placeholder 3">
            <a:extLst>
              <a:ext uri="{FF2B5EF4-FFF2-40B4-BE49-F238E27FC236}">
                <a16:creationId xmlns:a16="http://schemas.microsoft.com/office/drawing/2014/main" id="{D1E6E5CD-15C0-3062-E7DE-3D163E77B8A1}"/>
              </a:ext>
            </a:extLst>
          </p:cNvPr>
          <p:cNvSpPr>
            <a:spLocks noGrp="1"/>
          </p:cNvSpPr>
          <p:nvPr>
            <p:ph idx="1"/>
          </p:nvPr>
        </p:nvSpPr>
        <p:spPr>
          <a:xfrm>
            <a:off x="643468" y="2666999"/>
            <a:ext cx="5260680" cy="3124201"/>
          </a:xfrm>
        </p:spPr>
        <p:txBody>
          <a:bodyPr>
            <a:noAutofit/>
          </a:bodyPr>
          <a:lstStyle/>
          <a:p>
            <a:pPr lvl="0"/>
            <a:r>
              <a:rPr lang="en-US" b="1" dirty="0">
                <a:solidFill>
                  <a:schemeClr val="bg1"/>
                </a:solidFill>
              </a:rPr>
              <a:t>Valid license in another state for at least ten of the last fifteen years.</a:t>
            </a:r>
          </a:p>
          <a:p>
            <a:pPr lvl="0"/>
            <a:r>
              <a:rPr lang="en-US" b="1" dirty="0">
                <a:solidFill>
                  <a:schemeClr val="bg1"/>
                </a:solidFill>
              </a:rPr>
              <a:t>License allowed the psychological practice as a health service provider.</a:t>
            </a:r>
          </a:p>
          <a:p>
            <a:pPr lvl="0"/>
            <a:r>
              <a:rPr lang="en-US" b="1" dirty="0">
                <a:solidFill>
                  <a:schemeClr val="bg1"/>
                </a:solidFill>
              </a:rPr>
              <a:t>Licensee has never been the subject of disciplinary action.</a:t>
            </a:r>
          </a:p>
          <a:p>
            <a:pPr lvl="0"/>
            <a:r>
              <a:rPr lang="en-US" b="1" dirty="0">
                <a:solidFill>
                  <a:schemeClr val="bg1"/>
                </a:solidFill>
              </a:rPr>
              <a:t>Previous license required doctoral degree, internship, postdoc</a:t>
            </a:r>
          </a:p>
        </p:txBody>
      </p:sp>
    </p:spTree>
    <p:extLst>
      <p:ext uri="{BB962C8B-B14F-4D97-AF65-F5344CB8AC3E}">
        <p14:creationId xmlns:p14="http://schemas.microsoft.com/office/powerpoint/2010/main" val="149854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F1C6-26A9-BE20-0B27-7C996249CE86}"/>
              </a:ext>
            </a:extLst>
          </p:cNvPr>
          <p:cNvSpPr>
            <a:spLocks noGrp="1"/>
          </p:cNvSpPr>
          <p:nvPr>
            <p:ph type="title"/>
          </p:nvPr>
        </p:nvSpPr>
        <p:spPr>
          <a:xfrm>
            <a:off x="3740277" y="688120"/>
            <a:ext cx="4286866" cy="1413933"/>
          </a:xfrm>
        </p:spPr>
        <p:txBody>
          <a:bodyPr>
            <a:normAutofit fontScale="90000"/>
          </a:bodyPr>
          <a:lstStyle/>
          <a:p>
            <a:r>
              <a:rPr lang="en-US" dirty="0">
                <a:solidFill>
                  <a:schemeClr val="bg1"/>
                </a:solidFill>
              </a:rPr>
              <a:t>Senior Psychologist Bill Passed without a hitch</a:t>
            </a:r>
          </a:p>
        </p:txBody>
      </p:sp>
      <p:sp>
        <p:nvSpPr>
          <p:cNvPr id="3" name="Content Placeholder 2">
            <a:extLst>
              <a:ext uri="{FF2B5EF4-FFF2-40B4-BE49-F238E27FC236}">
                <a16:creationId xmlns:a16="http://schemas.microsoft.com/office/drawing/2014/main" id="{B9150DDA-096D-27CD-B42F-6EC17D590720}"/>
              </a:ext>
            </a:extLst>
          </p:cNvPr>
          <p:cNvSpPr>
            <a:spLocks noGrp="1"/>
          </p:cNvSpPr>
          <p:nvPr>
            <p:ph idx="1"/>
          </p:nvPr>
        </p:nvSpPr>
        <p:spPr>
          <a:xfrm>
            <a:off x="2982921" y="2245577"/>
            <a:ext cx="5649802" cy="3742267"/>
          </a:xfrm>
        </p:spPr>
        <p:txBody>
          <a:bodyPr>
            <a:normAutofit/>
          </a:bodyPr>
          <a:lstStyle/>
          <a:p>
            <a:r>
              <a:rPr lang="en-US" sz="2400" b="1" i="0" dirty="0">
                <a:solidFill>
                  <a:schemeClr val="bg1"/>
                </a:solidFill>
                <a:effectLst/>
                <a:latin typeface="+mj-lt"/>
              </a:rPr>
              <a:t>No fiscal note.</a:t>
            </a:r>
          </a:p>
          <a:p>
            <a:r>
              <a:rPr lang="en-US" sz="2400" b="1" dirty="0">
                <a:solidFill>
                  <a:schemeClr val="bg1"/>
                </a:solidFill>
                <a:latin typeface="+mj-lt"/>
              </a:rPr>
              <a:t>This was also passed with the emergency rulemaking hearing provision.</a:t>
            </a:r>
            <a:endParaRPr lang="en-US" sz="2400" b="1" i="0" dirty="0">
              <a:solidFill>
                <a:schemeClr val="bg1"/>
              </a:solidFill>
              <a:effectLst/>
              <a:latin typeface="+mj-lt"/>
            </a:endParaRPr>
          </a:p>
          <a:p>
            <a:r>
              <a:rPr lang="en-US" sz="2400" b="1" i="0" dirty="0">
                <a:solidFill>
                  <a:schemeClr val="bg1"/>
                </a:solidFill>
                <a:effectLst/>
                <a:latin typeface="+mj-lt"/>
              </a:rPr>
              <a:t>Effective date for the law to promulgate rules was  04/17/2023</a:t>
            </a:r>
          </a:p>
          <a:p>
            <a:r>
              <a:rPr lang="en-US" sz="2400" b="1" dirty="0">
                <a:solidFill>
                  <a:schemeClr val="bg1"/>
                </a:solidFill>
                <a:latin typeface="+mj-lt"/>
              </a:rPr>
              <a:t>Effective date for the Rules is 01/01/2024</a:t>
            </a:r>
          </a:p>
          <a:p>
            <a:endParaRPr lang="en-US" dirty="0"/>
          </a:p>
        </p:txBody>
      </p:sp>
      <p:pic>
        <p:nvPicPr>
          <p:cNvPr id="4" name="Picture 4" descr="Long multi-coloured ribbons is fluttering in the wind">
            <a:extLst>
              <a:ext uri="{FF2B5EF4-FFF2-40B4-BE49-F238E27FC236}">
                <a16:creationId xmlns:a16="http://schemas.microsoft.com/office/drawing/2014/main" id="{3467D086-A124-3E54-548D-76B3F0F16D58}"/>
              </a:ext>
            </a:extLst>
          </p:cNvPr>
          <p:cNvPicPr>
            <a:picLocks noChangeAspect="1"/>
          </p:cNvPicPr>
          <p:nvPr/>
        </p:nvPicPr>
        <p:blipFill rotWithShape="1">
          <a:blip r:embed="rId3"/>
          <a:srcRect l="32264" r="34067"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Tree>
    <p:extLst>
      <p:ext uri="{BB962C8B-B14F-4D97-AF65-F5344CB8AC3E}">
        <p14:creationId xmlns:p14="http://schemas.microsoft.com/office/powerpoint/2010/main" val="122524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544-74D4-0FB0-44C0-C84BDFCB9966}"/>
              </a:ext>
            </a:extLst>
          </p:cNvPr>
          <p:cNvSpPr>
            <a:spLocks noGrp="1"/>
          </p:cNvSpPr>
          <p:nvPr>
            <p:ph type="title"/>
          </p:nvPr>
        </p:nvSpPr>
        <p:spPr>
          <a:xfrm>
            <a:off x="1484311" y="685800"/>
            <a:ext cx="10018713" cy="1172497"/>
          </a:xfrm>
        </p:spPr>
        <p:txBody>
          <a:bodyPr/>
          <a:lstStyle/>
          <a:p>
            <a:r>
              <a:rPr lang="en-US" dirty="0"/>
              <a:t>Progress of Emergency Rules</a:t>
            </a:r>
          </a:p>
        </p:txBody>
      </p:sp>
      <p:sp>
        <p:nvSpPr>
          <p:cNvPr id="3" name="Content Placeholder 2">
            <a:extLst>
              <a:ext uri="{FF2B5EF4-FFF2-40B4-BE49-F238E27FC236}">
                <a16:creationId xmlns:a16="http://schemas.microsoft.com/office/drawing/2014/main" id="{1F018170-36A0-47C9-B1A6-AE07364BAE12}"/>
              </a:ext>
            </a:extLst>
          </p:cNvPr>
          <p:cNvSpPr>
            <a:spLocks noGrp="1"/>
          </p:cNvSpPr>
          <p:nvPr>
            <p:ph idx="1"/>
          </p:nvPr>
        </p:nvSpPr>
        <p:spPr>
          <a:xfrm>
            <a:off x="442452" y="1956619"/>
            <a:ext cx="7669161" cy="3834581"/>
          </a:xfrm>
        </p:spPr>
        <p:txBody>
          <a:bodyPr>
            <a:noAutofit/>
          </a:bodyPr>
          <a:lstStyle/>
          <a:p>
            <a:r>
              <a:rPr lang="en-US" sz="2000" b="1" dirty="0"/>
              <a:t>The BOE appointed a committee of Ms. Breen (the Board Attorney),  Ms. Wilson (the Unit 1 Director), Dr. Fleming (Board Chair), and myself</a:t>
            </a:r>
          </a:p>
          <a:p>
            <a:r>
              <a:rPr lang="en-US" sz="2000" b="1" dirty="0"/>
              <a:t>Meetings to review draft rules</a:t>
            </a:r>
          </a:p>
          <a:p>
            <a:r>
              <a:rPr lang="en-US" sz="2000" b="1" dirty="0"/>
              <a:t>Emergency rules approved by the BOE in August 2023</a:t>
            </a:r>
          </a:p>
          <a:p>
            <a:r>
              <a:rPr lang="en-US" sz="2000" b="1" dirty="0"/>
              <a:t>Currently under several steps of internal review by the Dept. of Health, the AG’s office, and the Governor’s office  which could result in changes</a:t>
            </a:r>
          </a:p>
          <a:p>
            <a:r>
              <a:rPr lang="en-US" sz="2000" b="1" dirty="0"/>
              <a:t>Possible they will be in effect in Jan. 2024, but it is not guaranteed.</a:t>
            </a:r>
          </a:p>
        </p:txBody>
      </p:sp>
    </p:spTree>
    <p:extLst>
      <p:ext uri="{BB962C8B-B14F-4D97-AF65-F5344CB8AC3E}">
        <p14:creationId xmlns:p14="http://schemas.microsoft.com/office/powerpoint/2010/main" val="24210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D382-D859-4FF4-D0C1-BFB62B69C3BD}"/>
              </a:ext>
            </a:extLst>
          </p:cNvPr>
          <p:cNvSpPr>
            <a:spLocks noGrp="1"/>
          </p:cNvSpPr>
          <p:nvPr>
            <p:ph type="title"/>
          </p:nvPr>
        </p:nvSpPr>
        <p:spPr>
          <a:xfrm>
            <a:off x="924232" y="304800"/>
            <a:ext cx="7551175" cy="1209367"/>
          </a:xfrm>
        </p:spPr>
        <p:txBody>
          <a:bodyPr>
            <a:normAutofit/>
          </a:bodyPr>
          <a:lstStyle/>
          <a:p>
            <a:r>
              <a:rPr lang="en-US" dirty="0"/>
              <a:t>Draft Rules for Senior Psychologist Applications</a:t>
            </a:r>
          </a:p>
        </p:txBody>
      </p:sp>
      <p:sp>
        <p:nvSpPr>
          <p:cNvPr id="3" name="Content Placeholder 2">
            <a:extLst>
              <a:ext uri="{FF2B5EF4-FFF2-40B4-BE49-F238E27FC236}">
                <a16:creationId xmlns:a16="http://schemas.microsoft.com/office/drawing/2014/main" id="{977FF91A-EE5C-D002-31B6-545FBDD6DE1E}"/>
              </a:ext>
            </a:extLst>
          </p:cNvPr>
          <p:cNvSpPr>
            <a:spLocks noGrp="1"/>
          </p:cNvSpPr>
          <p:nvPr>
            <p:ph idx="1"/>
          </p:nvPr>
        </p:nvSpPr>
        <p:spPr>
          <a:xfrm>
            <a:off x="747250" y="1592826"/>
            <a:ext cx="7551175" cy="4444181"/>
          </a:xfrm>
        </p:spPr>
        <p:txBody>
          <a:bodyPr>
            <a:noAutofit/>
          </a:bodyPr>
          <a:lstStyle/>
          <a:p>
            <a:r>
              <a:rPr lang="en-US" sz="2000" b="1" dirty="0"/>
              <a:t>Will repeat the requirements of the statute for senior psychologists</a:t>
            </a:r>
          </a:p>
          <a:p>
            <a:r>
              <a:rPr lang="en-US" sz="2000" b="1" dirty="0"/>
              <a:t>Add procedures for application which include:</a:t>
            </a:r>
          </a:p>
          <a:p>
            <a:pPr lvl="1"/>
            <a:r>
              <a:rPr lang="en-US" sz="2000" b="1" dirty="0"/>
              <a:t>Completed application form with letters of recommendation</a:t>
            </a:r>
          </a:p>
          <a:p>
            <a:pPr lvl="1"/>
            <a:r>
              <a:rPr lang="en-US" sz="2000" b="1" dirty="0"/>
              <a:t>Proof of valid licensure from the other jurisdiction(s)</a:t>
            </a:r>
          </a:p>
          <a:p>
            <a:pPr lvl="1"/>
            <a:r>
              <a:rPr lang="en-US" sz="2000" b="1" dirty="0"/>
              <a:t>Criminal background check</a:t>
            </a:r>
          </a:p>
          <a:p>
            <a:pPr lvl="1"/>
            <a:r>
              <a:rPr lang="en-US" sz="2000" b="1" dirty="0"/>
              <a:t>Board supplied form for attestation of degree, internship, postdoc, and a passing EPPP score</a:t>
            </a:r>
          </a:p>
          <a:p>
            <a:r>
              <a:rPr lang="en-US" sz="2000" b="1" dirty="0"/>
              <a:t>Provision that applicant with ABPP, CPQ, or National Register standing can use those procedures instead</a:t>
            </a:r>
          </a:p>
        </p:txBody>
      </p:sp>
    </p:spTree>
    <p:extLst>
      <p:ext uri="{BB962C8B-B14F-4D97-AF65-F5344CB8AC3E}">
        <p14:creationId xmlns:p14="http://schemas.microsoft.com/office/powerpoint/2010/main" val="3539961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63D7-78A1-4A40-9199-9AD1A0F266F6}"/>
              </a:ext>
            </a:extLst>
          </p:cNvPr>
          <p:cNvSpPr>
            <a:spLocks noGrp="1"/>
          </p:cNvSpPr>
          <p:nvPr>
            <p:ph type="title"/>
          </p:nvPr>
        </p:nvSpPr>
        <p:spPr>
          <a:xfrm>
            <a:off x="1698171" y="291402"/>
            <a:ext cx="4320792" cy="1889090"/>
          </a:xfrm>
        </p:spPr>
        <p:txBody>
          <a:bodyPr anchor="ctr">
            <a:normAutofit/>
          </a:bodyPr>
          <a:lstStyle/>
          <a:p>
            <a:r>
              <a:rPr lang="en-US" sz="3200" dirty="0">
                <a:solidFill>
                  <a:schemeClr val="tx1"/>
                </a:solidFill>
              </a:rPr>
              <a:t>Telepsychology in Tennessee</a:t>
            </a:r>
          </a:p>
        </p:txBody>
      </p:sp>
      <p:pic>
        <p:nvPicPr>
          <p:cNvPr id="5" name="Content Placeholder 4" descr="A person sitting at a table using a computer&#10;&#10;Description automatically generated with medium confidence">
            <a:extLst>
              <a:ext uri="{FF2B5EF4-FFF2-40B4-BE49-F238E27FC236}">
                <a16:creationId xmlns:a16="http://schemas.microsoft.com/office/drawing/2014/main" id="{3B1B5AE1-BEE0-4ECA-9FE3-7B25C9B081AF}"/>
              </a:ext>
            </a:extLst>
          </p:cNvPr>
          <p:cNvPicPr>
            <a:picLocks noGrp="1" noChangeAspect="1"/>
          </p:cNvPicPr>
          <p:nvPr>
            <p:ph idx="1"/>
          </p:nvPr>
        </p:nvPicPr>
        <p:blipFill>
          <a:blip r:embed="rId2"/>
          <a:stretch>
            <a:fillRect/>
          </a:stretch>
        </p:blipFill>
        <p:spPr>
          <a:xfrm>
            <a:off x="489046" y="2028266"/>
            <a:ext cx="5159053" cy="2649243"/>
          </a:xfrm>
        </p:spPr>
      </p:pic>
      <p:pic>
        <p:nvPicPr>
          <p:cNvPr id="7" name="Picture 6" descr="A person using a computer&#10;&#10;Description automatically generated with medium confidence">
            <a:extLst>
              <a:ext uri="{FF2B5EF4-FFF2-40B4-BE49-F238E27FC236}">
                <a16:creationId xmlns:a16="http://schemas.microsoft.com/office/drawing/2014/main" id="{79808B3F-BEC5-8795-858D-DFC2087C0AD9}"/>
              </a:ext>
            </a:extLst>
          </p:cNvPr>
          <p:cNvPicPr>
            <a:picLocks noChangeAspect="1"/>
          </p:cNvPicPr>
          <p:nvPr/>
        </p:nvPicPr>
        <p:blipFill>
          <a:blip r:embed="rId3"/>
          <a:stretch>
            <a:fillRect/>
          </a:stretch>
        </p:blipFill>
        <p:spPr>
          <a:xfrm>
            <a:off x="5795957" y="3547483"/>
            <a:ext cx="5159052" cy="2649243"/>
          </a:xfrm>
          <a:prstGeom prst="rect">
            <a:avLst/>
          </a:prstGeom>
        </p:spPr>
      </p:pic>
    </p:spTree>
    <p:extLst>
      <p:ext uri="{BB962C8B-B14F-4D97-AF65-F5344CB8AC3E}">
        <p14:creationId xmlns:p14="http://schemas.microsoft.com/office/powerpoint/2010/main" val="420571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B23E-D6FC-44DD-A897-A189B9B21A96}"/>
              </a:ext>
            </a:extLst>
          </p:cNvPr>
          <p:cNvSpPr>
            <a:spLocks noGrp="1"/>
          </p:cNvSpPr>
          <p:nvPr>
            <p:ph type="title"/>
          </p:nvPr>
        </p:nvSpPr>
        <p:spPr/>
        <p:txBody>
          <a:bodyPr>
            <a:normAutofit/>
          </a:bodyPr>
          <a:lstStyle/>
          <a:p>
            <a:r>
              <a:rPr lang="en-US" dirty="0"/>
              <a:t>New Rules for Telepsychology Went Into Effect Oct. 30, 2022 (Rule 1180-02-.27) </a:t>
            </a:r>
          </a:p>
        </p:txBody>
      </p:sp>
      <p:sp>
        <p:nvSpPr>
          <p:cNvPr id="3" name="Content Placeholder 2">
            <a:extLst>
              <a:ext uri="{FF2B5EF4-FFF2-40B4-BE49-F238E27FC236}">
                <a16:creationId xmlns:a16="http://schemas.microsoft.com/office/drawing/2014/main" id="{3089F8CE-54DA-4FD4-8A05-BEA228C4F1F0}"/>
              </a:ext>
            </a:extLst>
          </p:cNvPr>
          <p:cNvSpPr>
            <a:spLocks noGrp="1"/>
          </p:cNvSpPr>
          <p:nvPr>
            <p:ph idx="1"/>
          </p:nvPr>
        </p:nvSpPr>
        <p:spPr>
          <a:xfrm>
            <a:off x="285135" y="2336872"/>
            <a:ext cx="7010401" cy="3767899"/>
          </a:xfrm>
        </p:spPr>
        <p:txBody>
          <a:bodyPr>
            <a:noAutofit/>
          </a:bodyPr>
          <a:lstStyle/>
          <a:p>
            <a:r>
              <a:rPr lang="en-US" sz="2400" b="1" dirty="0"/>
              <a:t>These rules were under review for over five years.  Approval by Government Operations (final step) on Oct. 18, 2022</a:t>
            </a:r>
          </a:p>
          <a:p>
            <a:r>
              <a:rPr lang="en-US" sz="2400" b="1" dirty="0"/>
              <a:t>Telepsychology means the practice of psychology via electronic communications technology by persons licensed under T.C.A. § 63-11-203. Electronic communication technology is information exchanged typically using audio or visual technology that are part of a plan of care during a scheduled or agreed upon time.</a:t>
            </a:r>
          </a:p>
        </p:txBody>
      </p:sp>
    </p:spTree>
    <p:extLst>
      <p:ext uri="{BB962C8B-B14F-4D97-AF65-F5344CB8AC3E}">
        <p14:creationId xmlns:p14="http://schemas.microsoft.com/office/powerpoint/2010/main" val="1000220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85C6-9EC1-35E6-368D-FA30F727DA50}"/>
              </a:ext>
            </a:extLst>
          </p:cNvPr>
          <p:cNvSpPr>
            <a:spLocks noGrp="1"/>
          </p:cNvSpPr>
          <p:nvPr>
            <p:ph type="title"/>
          </p:nvPr>
        </p:nvSpPr>
        <p:spPr>
          <a:xfrm>
            <a:off x="677334" y="609600"/>
            <a:ext cx="6883672" cy="1320800"/>
          </a:xfrm>
        </p:spPr>
        <p:txBody>
          <a:bodyPr/>
          <a:lstStyle/>
          <a:p>
            <a:r>
              <a:rPr lang="en-US" dirty="0"/>
              <a:t>General Provisions of Telepsychology Rules</a:t>
            </a:r>
          </a:p>
        </p:txBody>
      </p:sp>
      <p:sp>
        <p:nvSpPr>
          <p:cNvPr id="3" name="Content Placeholder 2">
            <a:extLst>
              <a:ext uri="{FF2B5EF4-FFF2-40B4-BE49-F238E27FC236}">
                <a16:creationId xmlns:a16="http://schemas.microsoft.com/office/drawing/2014/main" id="{60C792F5-D2A2-E31B-B3CD-65DC6C72A657}"/>
              </a:ext>
            </a:extLst>
          </p:cNvPr>
          <p:cNvSpPr>
            <a:spLocks noGrp="1"/>
          </p:cNvSpPr>
          <p:nvPr>
            <p:ph idx="1"/>
          </p:nvPr>
        </p:nvSpPr>
        <p:spPr>
          <a:xfrm>
            <a:off x="446342" y="2391696"/>
            <a:ext cx="7822587" cy="3124201"/>
          </a:xfrm>
        </p:spPr>
        <p:txBody>
          <a:bodyPr>
            <a:normAutofit/>
          </a:bodyPr>
          <a:lstStyle/>
          <a:p>
            <a:r>
              <a:rPr lang="en-US" sz="2400" b="1" dirty="0"/>
              <a:t>In order to practice telepsychology in the state of Tennessee, one must hold a current, valid psychology license issued by the Tennessee Board of Examiners in Psychology. The scope of practice of a Psychologist is prescribed and limited by Tennessee Code Annotated, Title 63, Chapter 11 and the rules set forth in this chapter and Chapter 1180-01.</a:t>
            </a:r>
          </a:p>
        </p:txBody>
      </p:sp>
    </p:spTree>
    <p:extLst>
      <p:ext uri="{BB962C8B-B14F-4D97-AF65-F5344CB8AC3E}">
        <p14:creationId xmlns:p14="http://schemas.microsoft.com/office/powerpoint/2010/main" val="30242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D403-35BC-700C-2397-9B76157932E4}"/>
              </a:ext>
            </a:extLst>
          </p:cNvPr>
          <p:cNvSpPr>
            <a:spLocks noGrp="1"/>
          </p:cNvSpPr>
          <p:nvPr>
            <p:ph type="title"/>
          </p:nvPr>
        </p:nvSpPr>
        <p:spPr>
          <a:xfrm>
            <a:off x="1484311" y="685800"/>
            <a:ext cx="10018713" cy="867697"/>
          </a:xfrm>
        </p:spPr>
        <p:txBody>
          <a:bodyPr/>
          <a:lstStyle/>
          <a:p>
            <a:r>
              <a:rPr lang="en-US" dirty="0"/>
              <a:t>Exceptions to this Provision </a:t>
            </a:r>
          </a:p>
        </p:txBody>
      </p:sp>
      <p:sp>
        <p:nvSpPr>
          <p:cNvPr id="3" name="Content Placeholder 2">
            <a:extLst>
              <a:ext uri="{FF2B5EF4-FFF2-40B4-BE49-F238E27FC236}">
                <a16:creationId xmlns:a16="http://schemas.microsoft.com/office/drawing/2014/main" id="{781F8535-FD0B-3AF3-73F5-229FE174A9B9}"/>
              </a:ext>
            </a:extLst>
          </p:cNvPr>
          <p:cNvSpPr>
            <a:spLocks noGrp="1"/>
          </p:cNvSpPr>
          <p:nvPr>
            <p:ph idx="1"/>
          </p:nvPr>
        </p:nvSpPr>
        <p:spPr>
          <a:xfrm>
            <a:off x="344130" y="2074606"/>
            <a:ext cx="7226709" cy="4326194"/>
          </a:xfrm>
        </p:spPr>
        <p:txBody>
          <a:bodyPr>
            <a:noAutofit/>
          </a:bodyPr>
          <a:lstStyle/>
          <a:p>
            <a:r>
              <a:rPr lang="en-US" sz="2000" b="1" dirty="0"/>
              <a:t>A PSYPACT  certificate allows interjurisdictional practice into Tennessee with Tennessee residents (despite not having a TN license).</a:t>
            </a:r>
          </a:p>
          <a:p>
            <a:r>
              <a:rPr lang="en-US" sz="2000" b="1" dirty="0"/>
              <a:t>Federal Supremacy:  Psychologists in federal practice (for instance, VA or military) can practice in any state if they hold a valid license in any state.</a:t>
            </a:r>
          </a:p>
          <a:p>
            <a:r>
              <a:rPr lang="en-US" sz="2000" b="1" dirty="0"/>
              <a:t>Doctoral trainees and provisional supervised licenses are allowed under supervision to  perform the functions in the Psychology Scope of Practice which includes telehealth services.</a:t>
            </a:r>
          </a:p>
          <a:p>
            <a:r>
              <a:rPr lang="en-US" sz="2000" b="1" dirty="0"/>
              <a:t>Free health clinics do not require a Tennessee license to practice with Tennessee residents.</a:t>
            </a:r>
          </a:p>
        </p:txBody>
      </p:sp>
    </p:spTree>
    <p:extLst>
      <p:ext uri="{BB962C8B-B14F-4D97-AF65-F5344CB8AC3E}">
        <p14:creationId xmlns:p14="http://schemas.microsoft.com/office/powerpoint/2010/main" val="121423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32ED-FBC2-3F62-7983-060C95775EFB}"/>
              </a:ext>
            </a:extLst>
          </p:cNvPr>
          <p:cNvSpPr>
            <a:spLocks noGrp="1"/>
          </p:cNvSpPr>
          <p:nvPr>
            <p:ph type="title"/>
          </p:nvPr>
        </p:nvSpPr>
        <p:spPr>
          <a:xfrm>
            <a:off x="844482" y="609600"/>
            <a:ext cx="6323234" cy="1320800"/>
          </a:xfrm>
        </p:spPr>
        <p:txBody>
          <a:bodyPr/>
          <a:lstStyle/>
          <a:p>
            <a:r>
              <a:rPr lang="en-US" dirty="0"/>
              <a:t>Clarifications from BOE meeting 9-14-23</a:t>
            </a:r>
          </a:p>
        </p:txBody>
      </p:sp>
      <p:sp>
        <p:nvSpPr>
          <p:cNvPr id="3" name="Content Placeholder 2">
            <a:extLst>
              <a:ext uri="{FF2B5EF4-FFF2-40B4-BE49-F238E27FC236}">
                <a16:creationId xmlns:a16="http://schemas.microsoft.com/office/drawing/2014/main" id="{95532B39-D30D-B58C-407E-59CA4A6AE5F3}"/>
              </a:ext>
            </a:extLst>
          </p:cNvPr>
          <p:cNvSpPr>
            <a:spLocks noGrp="1"/>
          </p:cNvSpPr>
          <p:nvPr>
            <p:ph idx="1"/>
          </p:nvPr>
        </p:nvSpPr>
        <p:spPr>
          <a:xfrm>
            <a:off x="501086" y="1930400"/>
            <a:ext cx="7600696" cy="4277031"/>
          </a:xfrm>
        </p:spPr>
        <p:txBody>
          <a:bodyPr>
            <a:noAutofit/>
          </a:bodyPr>
          <a:lstStyle/>
          <a:p>
            <a:r>
              <a:rPr lang="en-US" sz="2400" b="1" dirty="0"/>
              <a:t>FAQ	clarification to be on BOE website:</a:t>
            </a:r>
            <a:r>
              <a:rPr lang="en-US" sz="2400" b="1" dirty="0">
                <a:effectLst/>
                <a:ea typeface="Calibri" panose="020F0502020204030204" pitchFamily="34" charset="0"/>
              </a:rPr>
              <a:t> </a:t>
            </a:r>
          </a:p>
          <a:p>
            <a:pPr marL="857250" lvl="1">
              <a:spcBef>
                <a:spcPts val="0"/>
              </a:spcBef>
              <a:spcAft>
                <a:spcPts val="0"/>
              </a:spcAft>
            </a:pPr>
            <a:r>
              <a:rPr lang="en-US" sz="2400" b="1" dirty="0">
                <a:effectLst/>
                <a:ea typeface="Calibri" panose="020F0502020204030204" pitchFamily="34" charset="0"/>
              </a:rPr>
              <a:t>Unless separately authorized to practice interjurisdictional telepsychology, such as under federal law (military training exception, Veteran’s Administration), state statute (trainees practicing under supervision, PSYPACT) or Board Rules (free health clinic), the provider must be licensed in TN and the client must be in TN.</a:t>
            </a:r>
            <a:endParaRPr lang="en-US" sz="2400" b="1" dirty="0"/>
          </a:p>
          <a:p>
            <a:r>
              <a:rPr lang="en-US" sz="2400" b="1" dirty="0"/>
              <a:t>There will be a clarifying sentence to be inserted in the Telepsychology Rules in a future Rulemaking Hearing.</a:t>
            </a:r>
          </a:p>
        </p:txBody>
      </p:sp>
    </p:spTree>
    <p:extLst>
      <p:ext uri="{BB962C8B-B14F-4D97-AF65-F5344CB8AC3E}">
        <p14:creationId xmlns:p14="http://schemas.microsoft.com/office/powerpoint/2010/main" val="145671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A1FA3-EF91-358C-C10E-5181877BC5BF}"/>
              </a:ext>
            </a:extLst>
          </p:cNvPr>
          <p:cNvSpPr>
            <a:spLocks noGrp="1"/>
          </p:cNvSpPr>
          <p:nvPr>
            <p:ph type="title"/>
          </p:nvPr>
        </p:nvSpPr>
        <p:spPr>
          <a:xfrm>
            <a:off x="652481" y="1382486"/>
            <a:ext cx="3547581" cy="4093028"/>
          </a:xfrm>
        </p:spPr>
        <p:txBody>
          <a:bodyPr anchor="ctr">
            <a:normAutofit/>
          </a:bodyPr>
          <a:lstStyle/>
          <a:p>
            <a:r>
              <a:rPr lang="en-US" sz="4400"/>
              <a:t>Learning Objectives	</a:t>
            </a:r>
          </a:p>
        </p:txBody>
      </p:sp>
      <p:grpSp>
        <p:nvGrpSpPr>
          <p:cNvPr id="11" name="Group 10">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0BEEDAB-C9B9-F420-BA5A-9667B3839D52}"/>
              </a:ext>
            </a:extLst>
          </p:cNvPr>
          <p:cNvGraphicFramePr>
            <a:graphicFrameLocks noGrp="1"/>
          </p:cNvGraphicFramePr>
          <p:nvPr>
            <p:ph idx="1"/>
            <p:extLst>
              <p:ext uri="{D42A27DB-BD31-4B8C-83A1-F6EECF244321}">
                <p14:modId xmlns:p14="http://schemas.microsoft.com/office/powerpoint/2010/main" val="3522866216"/>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539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5FD13B3-3F58-4777-997E-5447AA079D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EFE7BD20-6D81-4370-9DB7-04C9B4E9FC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E08F0ECF-D673-4442-A82C-CDA64905A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2AF8E598-80EA-41AD-A0F3-9543D601A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25">
              <a:extLst>
                <a:ext uri="{FF2B5EF4-FFF2-40B4-BE49-F238E27FC236}">
                  <a16:creationId xmlns:a16="http://schemas.microsoft.com/office/drawing/2014/main" id="{AC7D6F9C-7670-4ACC-ACE1-A6BD24F5C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Isosceles Triangle 1035">
              <a:extLst>
                <a:ext uri="{FF2B5EF4-FFF2-40B4-BE49-F238E27FC236}">
                  <a16:creationId xmlns:a16="http://schemas.microsoft.com/office/drawing/2014/main" id="{FF420142-D3AA-46D3-A3A5-250686CD7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7">
              <a:extLst>
                <a:ext uri="{FF2B5EF4-FFF2-40B4-BE49-F238E27FC236}">
                  <a16:creationId xmlns:a16="http://schemas.microsoft.com/office/drawing/2014/main" id="{051037D6-83DE-41D6-9103-84ABD0FEE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8">
              <a:extLst>
                <a:ext uri="{FF2B5EF4-FFF2-40B4-BE49-F238E27FC236}">
                  <a16:creationId xmlns:a16="http://schemas.microsoft.com/office/drawing/2014/main" id="{FCAED6F3-E1FA-489A-A2B1-E97972EB4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9">
              <a:extLst>
                <a:ext uri="{FF2B5EF4-FFF2-40B4-BE49-F238E27FC236}">
                  <a16:creationId xmlns:a16="http://schemas.microsoft.com/office/drawing/2014/main" id="{AA247423-55F2-4D5D-806A-BE33BE6B1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Isosceles Triangle 1039">
              <a:extLst>
                <a:ext uri="{FF2B5EF4-FFF2-40B4-BE49-F238E27FC236}">
                  <a16:creationId xmlns:a16="http://schemas.microsoft.com/office/drawing/2014/main" id="{B2FE1F39-B712-4260-8DA6-3B6A94102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0259AF7F-DAB9-4EE7-BBEF-7B961E5CF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6" name="Picture 2">
            <a:extLst>
              <a:ext uri="{FF2B5EF4-FFF2-40B4-BE49-F238E27FC236}">
                <a16:creationId xmlns:a16="http://schemas.microsoft.com/office/drawing/2014/main" id="{909DF8D0-C2AD-C2F1-7C3B-4DDCD77F6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9" r="8276" b="2"/>
          <a:stretch/>
        </p:blipFill>
        <p:spPr bwMode="auto">
          <a:xfrm>
            <a:off x="5233415" y="-1"/>
            <a:ext cx="7027411"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A8EC70E-8CD2-2F82-5E7C-E9DB52CDAA7A}"/>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sz="3300"/>
              <a:t>Scope of the Telepsychology Rules</a:t>
            </a:r>
          </a:p>
        </p:txBody>
      </p:sp>
      <p:sp>
        <p:nvSpPr>
          <p:cNvPr id="3" name="Content Placeholder 2">
            <a:extLst>
              <a:ext uri="{FF2B5EF4-FFF2-40B4-BE49-F238E27FC236}">
                <a16:creationId xmlns:a16="http://schemas.microsoft.com/office/drawing/2014/main" id="{F8F3EF6B-D182-EF94-00C6-3B1F0205DF34}"/>
              </a:ext>
            </a:extLst>
          </p:cNvPr>
          <p:cNvSpPr>
            <a:spLocks noGrp="1"/>
          </p:cNvSpPr>
          <p:nvPr>
            <p:ph sz="half" idx="1"/>
          </p:nvPr>
        </p:nvSpPr>
        <p:spPr>
          <a:xfrm>
            <a:off x="677333" y="2160589"/>
            <a:ext cx="5133531" cy="3880773"/>
          </a:xfrm>
        </p:spPr>
        <p:txBody>
          <a:bodyPr vert="horz" lIns="91440" tIns="45720" rIns="91440" bIns="45720" rtlCol="0">
            <a:normAutofit/>
          </a:bodyPr>
          <a:lstStyle/>
          <a:p>
            <a:pPr marL="353187" indent="-353187"/>
            <a:r>
              <a:rPr lang="en-US" sz="2000" b="1" dirty="0"/>
              <a:t>Licensees cannot provide telepsychology to patients domiciled or physically located in any jurisdiction other than Tennessee. </a:t>
            </a:r>
          </a:p>
          <a:p>
            <a:pPr marL="353187" indent="-353187"/>
            <a:r>
              <a:rPr lang="en-US" sz="2000" b="1" dirty="0"/>
              <a:t>The provision of telepsychology to any person domiciled or otherwise physically located in the State of Tennessee subjects the licensee to the jurisdiction of the Board in all matters set forth in the Tennessee Psychology Practice Act and implementing rules and regulations, including all matters related to discipline.</a:t>
            </a:r>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496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AD0E-6378-EA3D-2032-411C00C38C64}"/>
              </a:ext>
            </a:extLst>
          </p:cNvPr>
          <p:cNvSpPr>
            <a:spLocks noGrp="1"/>
          </p:cNvSpPr>
          <p:nvPr>
            <p:ph type="title"/>
          </p:nvPr>
        </p:nvSpPr>
        <p:spPr/>
        <p:txBody>
          <a:bodyPr/>
          <a:lstStyle/>
          <a:p>
            <a:r>
              <a:rPr lang="en-US" dirty="0"/>
              <a:t>Meaning of the First Sentence</a:t>
            </a:r>
          </a:p>
        </p:txBody>
      </p:sp>
      <p:sp>
        <p:nvSpPr>
          <p:cNvPr id="3" name="Content Placeholder 2">
            <a:extLst>
              <a:ext uri="{FF2B5EF4-FFF2-40B4-BE49-F238E27FC236}">
                <a16:creationId xmlns:a16="http://schemas.microsoft.com/office/drawing/2014/main" id="{DF2D21B7-E3BF-0EEB-B6BC-3E4A68C3E4D2}"/>
              </a:ext>
            </a:extLst>
          </p:cNvPr>
          <p:cNvSpPr>
            <a:spLocks noGrp="1"/>
          </p:cNvSpPr>
          <p:nvPr>
            <p:ph sz="half" idx="1"/>
          </p:nvPr>
        </p:nvSpPr>
        <p:spPr>
          <a:xfrm>
            <a:off x="559347" y="2291839"/>
            <a:ext cx="3570201" cy="3880772"/>
          </a:xfrm>
        </p:spPr>
        <p:txBody>
          <a:bodyPr/>
          <a:lstStyle/>
          <a:p>
            <a:r>
              <a:rPr lang="en-US" sz="2800" b="1" kern="1200" dirty="0">
                <a:solidFill>
                  <a:schemeClr val="tx1"/>
                </a:solidFill>
                <a:latin typeface="+mn-lt"/>
                <a:ea typeface="+mn-ea"/>
                <a:cs typeface="+mn-cs"/>
              </a:rPr>
              <a:t>(4) Licensees cannot provide telepsychology to patients domiciled or physically located in any jurisdiction other than Tennessee. </a:t>
            </a:r>
          </a:p>
          <a:p>
            <a:pPr marL="0" indent="0">
              <a:buNone/>
            </a:pPr>
            <a:endParaRPr lang="en-US" dirty="0"/>
          </a:p>
        </p:txBody>
      </p:sp>
      <p:sp>
        <p:nvSpPr>
          <p:cNvPr id="4" name="Content Placeholder 3">
            <a:extLst>
              <a:ext uri="{FF2B5EF4-FFF2-40B4-BE49-F238E27FC236}">
                <a16:creationId xmlns:a16="http://schemas.microsoft.com/office/drawing/2014/main" id="{CD2F6415-100B-27BC-B0C0-F7FA040ADA45}"/>
              </a:ext>
            </a:extLst>
          </p:cNvPr>
          <p:cNvSpPr>
            <a:spLocks noGrp="1"/>
          </p:cNvSpPr>
          <p:nvPr>
            <p:ph sz="half" idx="2"/>
          </p:nvPr>
        </p:nvSpPr>
        <p:spPr>
          <a:xfrm>
            <a:off x="4287555" y="2423089"/>
            <a:ext cx="4325504" cy="3618271"/>
          </a:xfrm>
        </p:spPr>
        <p:txBody>
          <a:bodyPr/>
          <a:lstStyle/>
          <a:p>
            <a:pPr marL="353187" indent="-353187" defTabSz="470916">
              <a:lnSpc>
                <a:spcPct val="90000"/>
              </a:lnSpc>
              <a:spcAft>
                <a:spcPts val="618"/>
              </a:spcAft>
            </a:pPr>
            <a:r>
              <a:rPr lang="en-US" sz="2800" b="1" kern="1200" dirty="0">
                <a:solidFill>
                  <a:schemeClr val="tx1"/>
                </a:solidFill>
                <a:latin typeface="+mn-lt"/>
                <a:ea typeface="+mn-ea"/>
                <a:cs typeface="+mn-cs"/>
              </a:rPr>
              <a:t>Tennessee regulates Tennessee practice, so a Tennessee license does not allow practice in other states.  </a:t>
            </a:r>
          </a:p>
          <a:p>
            <a:pPr marL="353187" indent="-353187" defTabSz="470916">
              <a:lnSpc>
                <a:spcPct val="90000"/>
              </a:lnSpc>
              <a:spcAft>
                <a:spcPts val="618"/>
              </a:spcAft>
            </a:pPr>
            <a:r>
              <a:rPr lang="en-US" sz="2800" b="1" kern="1200" dirty="0">
                <a:solidFill>
                  <a:schemeClr val="tx1"/>
                </a:solidFill>
                <a:latin typeface="+mn-lt"/>
                <a:ea typeface="+mn-ea"/>
                <a:cs typeface="+mn-cs"/>
              </a:rPr>
              <a:t>*see exceptions in previous slide</a:t>
            </a:r>
          </a:p>
          <a:p>
            <a:pPr marL="0" indent="0">
              <a:buNone/>
            </a:pPr>
            <a:endParaRPr lang="en-US" dirty="0"/>
          </a:p>
        </p:txBody>
      </p:sp>
    </p:spTree>
    <p:extLst>
      <p:ext uri="{BB962C8B-B14F-4D97-AF65-F5344CB8AC3E}">
        <p14:creationId xmlns:p14="http://schemas.microsoft.com/office/powerpoint/2010/main" val="364449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AF73-12D2-CB06-C150-510A22DB94DB}"/>
              </a:ext>
            </a:extLst>
          </p:cNvPr>
          <p:cNvSpPr>
            <a:spLocks noGrp="1"/>
          </p:cNvSpPr>
          <p:nvPr>
            <p:ph type="title"/>
          </p:nvPr>
        </p:nvSpPr>
        <p:spPr>
          <a:xfrm>
            <a:off x="796053" y="318880"/>
            <a:ext cx="6322502" cy="995516"/>
          </a:xfrm>
        </p:spPr>
        <p:txBody>
          <a:bodyPr>
            <a:normAutofit/>
          </a:bodyPr>
          <a:lstStyle/>
          <a:p>
            <a:r>
              <a:rPr lang="en-US" dirty="0"/>
              <a:t>Meaning of the Second Sentence</a:t>
            </a:r>
          </a:p>
        </p:txBody>
      </p:sp>
      <p:sp>
        <p:nvSpPr>
          <p:cNvPr id="3" name="Content Placeholder 2">
            <a:extLst>
              <a:ext uri="{FF2B5EF4-FFF2-40B4-BE49-F238E27FC236}">
                <a16:creationId xmlns:a16="http://schemas.microsoft.com/office/drawing/2014/main" id="{91AC634A-1C03-0FD7-E31C-2B1C2C2A3E74}"/>
              </a:ext>
            </a:extLst>
          </p:cNvPr>
          <p:cNvSpPr>
            <a:spLocks noGrp="1"/>
          </p:cNvSpPr>
          <p:nvPr>
            <p:ph sz="half" idx="1"/>
          </p:nvPr>
        </p:nvSpPr>
        <p:spPr>
          <a:xfrm>
            <a:off x="973036" y="1636510"/>
            <a:ext cx="3146682" cy="4404852"/>
          </a:xfrm>
        </p:spPr>
        <p:txBody>
          <a:bodyPr>
            <a:normAutofit fontScale="92500" lnSpcReduction="20000"/>
          </a:bodyPr>
          <a:lstStyle/>
          <a:p>
            <a:r>
              <a:rPr lang="en-US" sz="2400" b="1" kern="1200" dirty="0">
                <a:solidFill>
                  <a:schemeClr val="tx1"/>
                </a:solidFill>
                <a:latin typeface="+mn-lt"/>
                <a:ea typeface="+mn-ea"/>
                <a:cs typeface="+mn-cs"/>
              </a:rPr>
              <a:t>The provision of telepsychology to any person domiciled or otherwise physically located in the State of Tennessee subjects the licensee to the jurisdiction of the Board in all matters set forth in the Tennessee Psychology Practice Act and implementing rules and regulations, including all matters related to discipline.</a:t>
            </a:r>
            <a:endParaRPr lang="en-US" sz="2400" b="1" dirty="0"/>
          </a:p>
          <a:p>
            <a:endParaRPr lang="en-US" dirty="0"/>
          </a:p>
        </p:txBody>
      </p:sp>
      <p:sp>
        <p:nvSpPr>
          <p:cNvPr id="4" name="Content Placeholder 3">
            <a:extLst>
              <a:ext uri="{FF2B5EF4-FFF2-40B4-BE49-F238E27FC236}">
                <a16:creationId xmlns:a16="http://schemas.microsoft.com/office/drawing/2014/main" id="{F0A4210C-05DD-D79D-79DD-60EE67036B57}"/>
              </a:ext>
            </a:extLst>
          </p:cNvPr>
          <p:cNvSpPr>
            <a:spLocks noGrp="1"/>
          </p:cNvSpPr>
          <p:nvPr>
            <p:ph sz="half" idx="2"/>
          </p:nvPr>
        </p:nvSpPr>
        <p:spPr>
          <a:xfrm>
            <a:off x="4834331" y="2839708"/>
            <a:ext cx="4184034" cy="1664159"/>
          </a:xfrm>
        </p:spPr>
        <p:txBody>
          <a:bodyPr>
            <a:normAutofit fontScale="92500" lnSpcReduction="20000"/>
          </a:bodyPr>
          <a:lstStyle/>
          <a:p>
            <a:pPr marL="353187" indent="-353187" defTabSz="470916">
              <a:lnSpc>
                <a:spcPct val="90000"/>
              </a:lnSpc>
              <a:spcAft>
                <a:spcPts val="618"/>
              </a:spcAft>
            </a:pPr>
            <a:r>
              <a:rPr lang="en-US" sz="2400" b="1" kern="1200" dirty="0">
                <a:solidFill>
                  <a:schemeClr val="tx1"/>
                </a:solidFill>
                <a:latin typeface="+mn-lt"/>
                <a:ea typeface="+mn-ea"/>
                <a:cs typeface="+mn-cs"/>
              </a:rPr>
              <a:t>The determining factor placing a TN licensee under Board jurisdiction is the location of the patient (“domiciled or otherwise physically located” in our state).</a:t>
            </a:r>
          </a:p>
          <a:p>
            <a:endParaRPr lang="en-US" dirty="0"/>
          </a:p>
        </p:txBody>
      </p:sp>
    </p:spTree>
    <p:extLst>
      <p:ext uri="{BB962C8B-B14F-4D97-AF65-F5344CB8AC3E}">
        <p14:creationId xmlns:p14="http://schemas.microsoft.com/office/powerpoint/2010/main" val="548909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C68CE6-6B45-2231-086A-CE79FF50E186}"/>
              </a:ext>
            </a:extLst>
          </p:cNvPr>
          <p:cNvSpPr>
            <a:spLocks noGrp="1"/>
          </p:cNvSpPr>
          <p:nvPr>
            <p:ph type="title"/>
          </p:nvPr>
        </p:nvSpPr>
        <p:spPr>
          <a:xfrm>
            <a:off x="5878921" y="2895064"/>
            <a:ext cx="3765483" cy="1962609"/>
          </a:xfrm>
        </p:spPr>
        <p:txBody>
          <a:bodyPr anchor="ctr">
            <a:normAutofit/>
          </a:bodyPr>
          <a:lstStyle/>
          <a:p>
            <a:r>
              <a:rPr lang="en-US" dirty="0"/>
              <a:t>Tennessee Licensees in other Jurisdictions</a:t>
            </a:r>
          </a:p>
        </p:txBody>
      </p:sp>
      <p:sp>
        <p:nvSpPr>
          <p:cNvPr id="7" name="Content Placeholder 6">
            <a:extLst>
              <a:ext uri="{FF2B5EF4-FFF2-40B4-BE49-F238E27FC236}">
                <a16:creationId xmlns:a16="http://schemas.microsoft.com/office/drawing/2014/main" id="{3B70C10E-DDC6-63A7-B36A-E932D666DEE7}"/>
              </a:ext>
            </a:extLst>
          </p:cNvPr>
          <p:cNvSpPr>
            <a:spLocks noGrp="1"/>
          </p:cNvSpPr>
          <p:nvPr>
            <p:ph idx="1"/>
          </p:nvPr>
        </p:nvSpPr>
        <p:spPr>
          <a:xfrm>
            <a:off x="256197" y="1734856"/>
            <a:ext cx="5365218" cy="4203828"/>
          </a:xfrm>
          <a:effectLst/>
        </p:spPr>
        <p:txBody>
          <a:bodyPr>
            <a:noAutofit/>
          </a:bodyPr>
          <a:lstStyle/>
          <a:p>
            <a:pPr marL="353187" indent="-353187" defTabSz="470916">
              <a:spcAft>
                <a:spcPts val="618"/>
              </a:spcAft>
            </a:pPr>
            <a:r>
              <a:rPr lang="en-US" sz="2000" b="1" kern="1200" dirty="0">
                <a:latin typeface="+mn-lt"/>
                <a:ea typeface="+mn-ea"/>
                <a:cs typeface="+mn-cs"/>
              </a:rPr>
              <a:t>Tennessee rules are silent on the location of the Tennessee licensee  when providing services.  </a:t>
            </a:r>
          </a:p>
          <a:p>
            <a:pPr marL="353187" indent="-353187" defTabSz="470916">
              <a:spcAft>
                <a:spcPts val="618"/>
              </a:spcAft>
            </a:pPr>
            <a:r>
              <a:rPr lang="en-US" sz="2000" b="1" kern="1200" dirty="0">
                <a:latin typeface="+mn-lt"/>
                <a:ea typeface="+mn-ea"/>
                <a:cs typeface="+mn-cs"/>
              </a:rPr>
              <a:t>For Tennessee, it is not necessary for the TN licensee to be in TN to provide telepsychology services to patients who are in Tennessee.</a:t>
            </a:r>
          </a:p>
          <a:p>
            <a:pPr marL="353187" indent="-353187" defTabSz="470916">
              <a:spcAft>
                <a:spcPts val="618"/>
              </a:spcAft>
            </a:pPr>
            <a:r>
              <a:rPr lang="en-US" sz="2000" b="1" kern="1200" dirty="0">
                <a:latin typeface="+mn-lt"/>
                <a:ea typeface="+mn-ea"/>
                <a:cs typeface="+mn-cs"/>
              </a:rPr>
              <a:t>However, psychologists need to check on the statutes for their current location to make sure licensing law in their location does NOT require licensure in that jurisdiction.</a:t>
            </a:r>
          </a:p>
        </p:txBody>
      </p:sp>
    </p:spTree>
    <p:extLst>
      <p:ext uri="{BB962C8B-B14F-4D97-AF65-F5344CB8AC3E}">
        <p14:creationId xmlns:p14="http://schemas.microsoft.com/office/powerpoint/2010/main" val="178960686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rofile of a person's face&#10;&#10;Description automatically generated">
            <a:extLst>
              <a:ext uri="{FF2B5EF4-FFF2-40B4-BE49-F238E27FC236}">
                <a16:creationId xmlns:a16="http://schemas.microsoft.com/office/drawing/2014/main" id="{4C92E5F3-EA49-8622-E1C2-848C381C742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855" b="6594"/>
          <a:stretch/>
        </p:blipFill>
        <p:spPr>
          <a:xfrm>
            <a:off x="20" y="10"/>
            <a:ext cx="12191980" cy="6857990"/>
          </a:xfrm>
          <a:prstGeom prst="rect">
            <a:avLst/>
          </a:prstGeom>
        </p:spPr>
      </p:pic>
      <p:sp>
        <p:nvSpPr>
          <p:cNvPr id="4" name="Title 3">
            <a:extLst>
              <a:ext uri="{FF2B5EF4-FFF2-40B4-BE49-F238E27FC236}">
                <a16:creationId xmlns:a16="http://schemas.microsoft.com/office/drawing/2014/main" id="{71A71DEC-FE00-AD75-F841-BC1CA06246BA}"/>
              </a:ext>
            </a:extLst>
          </p:cNvPr>
          <p:cNvSpPr>
            <a:spLocks noGrp="1"/>
          </p:cNvSpPr>
          <p:nvPr>
            <p:ph type="title"/>
          </p:nvPr>
        </p:nvSpPr>
        <p:spPr>
          <a:xfrm>
            <a:off x="1995142" y="1150374"/>
            <a:ext cx="5075057" cy="4847578"/>
          </a:xfrm>
        </p:spPr>
        <p:txBody>
          <a:bodyPr vert="horz" lIns="91440" tIns="45720" rIns="91440" bIns="45720" rtlCol="0" anchor="b">
            <a:normAutofit/>
          </a:bodyPr>
          <a:lstStyle/>
          <a:p>
            <a:pPr algn="r">
              <a:lnSpc>
                <a:spcPct val="90000"/>
              </a:lnSpc>
            </a:pPr>
            <a:r>
              <a:rPr lang="en-US" sz="6000" dirty="0"/>
              <a:t>Telepsychology Services: </a:t>
            </a:r>
            <a:br>
              <a:rPr lang="en-US" sz="6000" dirty="0"/>
            </a:br>
            <a:r>
              <a:rPr lang="en-US" sz="6000" dirty="0"/>
              <a:t>APA Guidelines vs. Tennessee Law</a:t>
            </a:r>
          </a:p>
        </p:txBody>
      </p:sp>
    </p:spTree>
    <p:extLst>
      <p:ext uri="{BB962C8B-B14F-4D97-AF65-F5344CB8AC3E}">
        <p14:creationId xmlns:p14="http://schemas.microsoft.com/office/powerpoint/2010/main" val="124023470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92B7-8845-2AA2-CFCA-A1D2AFCE3EF8}"/>
              </a:ext>
            </a:extLst>
          </p:cNvPr>
          <p:cNvSpPr>
            <a:spLocks noGrp="1"/>
          </p:cNvSpPr>
          <p:nvPr>
            <p:ph type="title"/>
          </p:nvPr>
        </p:nvSpPr>
        <p:spPr>
          <a:xfrm>
            <a:off x="677335" y="609600"/>
            <a:ext cx="6932834" cy="1320800"/>
          </a:xfrm>
        </p:spPr>
        <p:txBody>
          <a:bodyPr>
            <a:normAutofit/>
          </a:bodyPr>
          <a:lstStyle/>
          <a:p>
            <a:r>
              <a:rPr lang="en-US" dirty="0"/>
              <a:t>APA Guidelines for Telepsychology:  #2 Standard of Care</a:t>
            </a:r>
          </a:p>
        </p:txBody>
      </p:sp>
      <p:sp>
        <p:nvSpPr>
          <p:cNvPr id="3" name="Content Placeholder 2">
            <a:extLst>
              <a:ext uri="{FF2B5EF4-FFF2-40B4-BE49-F238E27FC236}">
                <a16:creationId xmlns:a16="http://schemas.microsoft.com/office/drawing/2014/main" id="{BC806F32-98A3-7923-9F93-0C91614482CA}"/>
              </a:ext>
            </a:extLst>
          </p:cNvPr>
          <p:cNvSpPr>
            <a:spLocks noGrp="1"/>
          </p:cNvSpPr>
          <p:nvPr>
            <p:ph idx="1"/>
          </p:nvPr>
        </p:nvSpPr>
        <p:spPr>
          <a:xfrm>
            <a:off x="386712" y="1930399"/>
            <a:ext cx="8157520" cy="4421239"/>
          </a:xfrm>
        </p:spPr>
        <p:txBody>
          <a:bodyPr>
            <a:normAutofit fontScale="77500" lnSpcReduction="20000"/>
          </a:bodyPr>
          <a:lstStyle/>
          <a:p>
            <a:endParaRPr lang="en-US" dirty="0"/>
          </a:p>
          <a:p>
            <a:r>
              <a:rPr lang="en-US" sz="3100" b="1" dirty="0"/>
              <a:t>Before starting telepsychology services, need to determine the appropriateness of telepsychology for the client. </a:t>
            </a:r>
          </a:p>
          <a:p>
            <a:r>
              <a:rPr lang="en-US" sz="3100" b="1" dirty="0"/>
              <a:t>May include potential risks and benefits for telepsychology, looking at needs, multicultural and ethical issues, and appropriate platforms. </a:t>
            </a:r>
          </a:p>
          <a:p>
            <a:r>
              <a:rPr lang="en-US" sz="3100" b="1" dirty="0"/>
              <a:t>May include considering whether comparable in-person services are available, and why services delivered via telepsychology are equivalent or preferable.</a:t>
            </a:r>
          </a:p>
          <a:p>
            <a:r>
              <a:rPr lang="en-US" sz="3100" b="1" dirty="0"/>
              <a:t>In addition, the psychologist continually assesses the appropriateness of telepsychology throughout the duration of the service.</a:t>
            </a:r>
          </a:p>
        </p:txBody>
      </p:sp>
    </p:spTree>
    <p:extLst>
      <p:ext uri="{BB962C8B-B14F-4D97-AF65-F5344CB8AC3E}">
        <p14:creationId xmlns:p14="http://schemas.microsoft.com/office/powerpoint/2010/main" val="25327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CC1D-6900-4907-8109-D4351253F085}"/>
              </a:ext>
            </a:extLst>
          </p:cNvPr>
          <p:cNvSpPr>
            <a:spLocks noGrp="1"/>
          </p:cNvSpPr>
          <p:nvPr>
            <p:ph type="title"/>
          </p:nvPr>
        </p:nvSpPr>
        <p:spPr>
          <a:xfrm>
            <a:off x="1537456" y="319548"/>
            <a:ext cx="6898621" cy="1319981"/>
          </a:xfrm>
        </p:spPr>
        <p:txBody>
          <a:bodyPr/>
          <a:lstStyle/>
          <a:p>
            <a:r>
              <a:rPr lang="en-US" dirty="0"/>
              <a:t>Tennessee Rules:  Recognition of the Limitations of Telepsychology</a:t>
            </a:r>
          </a:p>
        </p:txBody>
      </p:sp>
      <p:sp>
        <p:nvSpPr>
          <p:cNvPr id="3" name="Content Placeholder 2">
            <a:extLst>
              <a:ext uri="{FF2B5EF4-FFF2-40B4-BE49-F238E27FC236}">
                <a16:creationId xmlns:a16="http://schemas.microsoft.com/office/drawing/2014/main" id="{1DD09314-B9E7-455F-804F-A0108024AFE4}"/>
              </a:ext>
            </a:extLst>
          </p:cNvPr>
          <p:cNvSpPr>
            <a:spLocks noGrp="1"/>
          </p:cNvSpPr>
          <p:nvPr>
            <p:ph idx="1"/>
          </p:nvPr>
        </p:nvSpPr>
        <p:spPr>
          <a:xfrm>
            <a:off x="1779639" y="1720646"/>
            <a:ext cx="4837471" cy="4817806"/>
          </a:xfrm>
        </p:spPr>
        <p:txBody>
          <a:bodyPr>
            <a:noAutofit/>
          </a:bodyPr>
          <a:lstStyle/>
          <a:p>
            <a:r>
              <a:rPr lang="en-US" b="1" dirty="0"/>
              <a:t>Recognition that telepsychology not appropriate for all.  Make decisions case-by-case. </a:t>
            </a:r>
          </a:p>
          <a:p>
            <a:r>
              <a:rPr lang="en-US" b="1" dirty="0"/>
              <a:t>Must conduct a risk-benefit analysis per client: </a:t>
            </a:r>
          </a:p>
          <a:p>
            <a:pPr lvl="1"/>
            <a:r>
              <a:rPr lang="en-US" b="1" dirty="0"/>
              <a:t>1. Whether the patient’s problems and condition would benefit from telepsychology; </a:t>
            </a:r>
          </a:p>
          <a:p>
            <a:pPr lvl="1"/>
            <a:r>
              <a:rPr lang="en-US" b="1" dirty="0"/>
              <a:t>2. Whether the patient can use the technology or can use a personal aid or assistive device. </a:t>
            </a:r>
          </a:p>
          <a:p>
            <a:r>
              <a:rPr lang="en-US" b="1" dirty="0"/>
              <a:t>Must not provide telepsychology services to any person or persons when the outcome of the risk-benefit analysis is inconsistent with the delivery of telepsychology services, whether related to clinical or technological issues. </a:t>
            </a:r>
          </a:p>
        </p:txBody>
      </p:sp>
    </p:spTree>
    <p:extLst>
      <p:ext uri="{BB962C8B-B14F-4D97-AF65-F5344CB8AC3E}">
        <p14:creationId xmlns:p14="http://schemas.microsoft.com/office/powerpoint/2010/main" val="3812710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519-097D-45BB-9E8B-EB79A5F72867}"/>
              </a:ext>
            </a:extLst>
          </p:cNvPr>
          <p:cNvSpPr>
            <a:spLocks noGrp="1"/>
          </p:cNvSpPr>
          <p:nvPr>
            <p:ph type="title"/>
          </p:nvPr>
        </p:nvSpPr>
        <p:spPr>
          <a:xfrm>
            <a:off x="481780" y="1052871"/>
            <a:ext cx="7669161" cy="778933"/>
          </a:xfrm>
        </p:spPr>
        <p:txBody>
          <a:bodyPr anchor="ctr">
            <a:normAutofit/>
          </a:bodyPr>
          <a:lstStyle/>
          <a:p>
            <a:r>
              <a:rPr lang="en-US" sz="3400" b="1" dirty="0">
                <a:solidFill>
                  <a:schemeClr val="tx1"/>
                </a:solidFill>
              </a:rPr>
              <a:t>Use of Secure Communication</a:t>
            </a:r>
          </a:p>
        </p:txBody>
      </p:sp>
      <p:sp>
        <p:nvSpPr>
          <p:cNvPr id="3" name="Content Placeholder 2">
            <a:extLst>
              <a:ext uri="{FF2B5EF4-FFF2-40B4-BE49-F238E27FC236}">
                <a16:creationId xmlns:a16="http://schemas.microsoft.com/office/drawing/2014/main" id="{7B44CB80-6064-4163-919E-B5257ABA0810}"/>
              </a:ext>
            </a:extLst>
          </p:cNvPr>
          <p:cNvSpPr>
            <a:spLocks noGrp="1"/>
          </p:cNvSpPr>
          <p:nvPr>
            <p:ph idx="1"/>
          </p:nvPr>
        </p:nvSpPr>
        <p:spPr>
          <a:xfrm>
            <a:off x="365979" y="2828541"/>
            <a:ext cx="7145867" cy="2269412"/>
          </a:xfrm>
        </p:spPr>
        <p:txBody>
          <a:bodyPr>
            <a:normAutofit/>
          </a:bodyPr>
          <a:lstStyle/>
          <a:p>
            <a:r>
              <a:rPr lang="en-US" sz="2800" b="1" dirty="0">
                <a:solidFill>
                  <a:schemeClr val="tx1"/>
                </a:solidFill>
              </a:rPr>
              <a:t>Whenever feasible, use secure communications, such as encrypted text messages, secure email, secure websites, or secure real-time video.</a:t>
            </a:r>
          </a:p>
        </p:txBody>
      </p:sp>
      <p:pic>
        <p:nvPicPr>
          <p:cNvPr id="7" name="Graphic 6" descr="Lock">
            <a:extLst>
              <a:ext uri="{FF2B5EF4-FFF2-40B4-BE49-F238E27FC236}">
                <a16:creationId xmlns:a16="http://schemas.microsoft.com/office/drawing/2014/main" id="{DCD0FF3F-F334-43F9-853A-C77FE22258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431887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Desk with stethoscope and computer keyboard">
            <a:extLst>
              <a:ext uri="{FF2B5EF4-FFF2-40B4-BE49-F238E27FC236}">
                <a16:creationId xmlns:a16="http://schemas.microsoft.com/office/drawing/2014/main" id="{8DCAA23F-5C44-5022-B2E2-38C94CB91D3F}"/>
              </a:ext>
            </a:extLst>
          </p:cNvPr>
          <p:cNvPicPr>
            <a:picLocks noChangeAspect="1"/>
          </p:cNvPicPr>
          <p:nvPr/>
        </p:nvPicPr>
        <p:blipFill rotWithShape="1">
          <a:blip r:embed="rId2">
            <a:alphaModFix amt="40000"/>
          </a:blip>
          <a:srcRect t="558" b="15172"/>
          <a:stretch/>
        </p:blipFill>
        <p:spPr>
          <a:xfrm>
            <a:off x="20" y="10"/>
            <a:ext cx="12191980" cy="6857990"/>
          </a:xfrm>
          <a:prstGeom prst="rect">
            <a:avLst/>
          </a:prstGeom>
        </p:spPr>
      </p:pic>
      <p:sp>
        <p:nvSpPr>
          <p:cNvPr id="2" name="Title 1">
            <a:extLst>
              <a:ext uri="{FF2B5EF4-FFF2-40B4-BE49-F238E27FC236}">
                <a16:creationId xmlns:a16="http://schemas.microsoft.com/office/drawing/2014/main" id="{F63D13A5-58D1-3572-83CF-6A285ACB3CFC}"/>
              </a:ext>
            </a:extLst>
          </p:cNvPr>
          <p:cNvSpPr>
            <a:spLocks noGrp="1"/>
          </p:cNvSpPr>
          <p:nvPr>
            <p:ph type="title"/>
          </p:nvPr>
        </p:nvSpPr>
        <p:spPr>
          <a:xfrm>
            <a:off x="677334" y="609600"/>
            <a:ext cx="6952498" cy="1320800"/>
          </a:xfrm>
        </p:spPr>
        <p:txBody>
          <a:bodyPr>
            <a:normAutofit/>
          </a:bodyPr>
          <a:lstStyle/>
          <a:p>
            <a:pPr>
              <a:lnSpc>
                <a:spcPct val="90000"/>
              </a:lnSpc>
            </a:pPr>
            <a:r>
              <a:rPr lang="en-US" sz="3100" b="1" dirty="0"/>
              <a:t>APA Guidelines for Telepsychology:  #3 Informed Consent (Part 1)</a:t>
            </a:r>
          </a:p>
        </p:txBody>
      </p:sp>
      <p:sp>
        <p:nvSpPr>
          <p:cNvPr id="15" name="Content Placeholder 2">
            <a:extLst>
              <a:ext uri="{FF2B5EF4-FFF2-40B4-BE49-F238E27FC236}">
                <a16:creationId xmlns:a16="http://schemas.microsoft.com/office/drawing/2014/main" id="{EDEAFB3F-AA27-3B9D-302E-B85B6B7C6489}"/>
              </a:ext>
            </a:extLst>
          </p:cNvPr>
          <p:cNvSpPr>
            <a:spLocks noGrp="1"/>
          </p:cNvSpPr>
          <p:nvPr>
            <p:ph idx="1"/>
          </p:nvPr>
        </p:nvSpPr>
        <p:spPr>
          <a:xfrm>
            <a:off x="521110" y="2231923"/>
            <a:ext cx="6331975" cy="3559277"/>
          </a:xfrm>
        </p:spPr>
        <p:txBody>
          <a:bodyPr>
            <a:noAutofit/>
          </a:bodyPr>
          <a:lstStyle/>
          <a:p>
            <a:r>
              <a:rPr lang="en-US" sz="2000" b="1" dirty="0"/>
              <a:t>Include concerns in providing telepsychology services such as how psychologists and their clients will use the telecommunication technologies, the boundaries they will observe, and the procedures for responding to electronic communications. </a:t>
            </a:r>
          </a:p>
          <a:p>
            <a:r>
              <a:rPr lang="en-US" sz="2000" b="1" dirty="0"/>
              <a:t>Psychologists are aware of pertinent laws and regulations on informed consent in both the jurisdiction where they offer their services and where their clients reside.</a:t>
            </a:r>
          </a:p>
        </p:txBody>
      </p:sp>
    </p:spTree>
    <p:extLst>
      <p:ext uri="{BB962C8B-B14F-4D97-AF65-F5344CB8AC3E}">
        <p14:creationId xmlns:p14="http://schemas.microsoft.com/office/powerpoint/2010/main" val="319445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AD1716DE-BCEB-3E92-8E3C-81C8F9235811}"/>
              </a:ext>
            </a:extLst>
          </p:cNvPr>
          <p:cNvPicPr>
            <a:picLocks noChangeAspect="1"/>
          </p:cNvPicPr>
          <p:nvPr/>
        </p:nvPicPr>
        <p:blipFill rotWithShape="1">
          <a:blip r:embed="rId2">
            <a:alphaModFix amt="40000"/>
          </a:blip>
          <a:srcRect t="558" b="15172"/>
          <a:stretch/>
        </p:blipFill>
        <p:spPr>
          <a:xfrm>
            <a:off x="-167128" y="10"/>
            <a:ext cx="12191980" cy="6857990"/>
          </a:xfrm>
          <a:prstGeom prst="rect">
            <a:avLst/>
          </a:prstGeom>
        </p:spPr>
      </p:pic>
      <p:sp>
        <p:nvSpPr>
          <p:cNvPr id="2" name="Title 1">
            <a:extLst>
              <a:ext uri="{FF2B5EF4-FFF2-40B4-BE49-F238E27FC236}">
                <a16:creationId xmlns:a16="http://schemas.microsoft.com/office/drawing/2014/main" id="{F2ED65FB-B287-722F-DF75-866B94E15F78}"/>
              </a:ext>
            </a:extLst>
          </p:cNvPr>
          <p:cNvSpPr>
            <a:spLocks noGrp="1"/>
          </p:cNvSpPr>
          <p:nvPr>
            <p:ph type="title"/>
          </p:nvPr>
        </p:nvSpPr>
        <p:spPr>
          <a:xfrm>
            <a:off x="589213" y="342905"/>
            <a:ext cx="6706321" cy="1270819"/>
          </a:xfrm>
        </p:spPr>
        <p:txBody>
          <a:bodyPr>
            <a:noAutofit/>
          </a:bodyPr>
          <a:lstStyle/>
          <a:p>
            <a:pPr>
              <a:lnSpc>
                <a:spcPct val="90000"/>
              </a:lnSpc>
            </a:pPr>
            <a:r>
              <a:rPr lang="en-US" sz="3200" b="1" dirty="0"/>
              <a:t>APA Guidelines for Telepsychology:  #3 Informed Consent (Part 2)</a:t>
            </a:r>
          </a:p>
        </p:txBody>
      </p:sp>
      <p:sp>
        <p:nvSpPr>
          <p:cNvPr id="3" name="Content Placeholder 2">
            <a:extLst>
              <a:ext uri="{FF2B5EF4-FFF2-40B4-BE49-F238E27FC236}">
                <a16:creationId xmlns:a16="http://schemas.microsoft.com/office/drawing/2014/main" id="{B06AD111-5043-7CF1-5E44-A7ED65BE6EFA}"/>
              </a:ext>
            </a:extLst>
          </p:cNvPr>
          <p:cNvSpPr>
            <a:spLocks noGrp="1"/>
          </p:cNvSpPr>
          <p:nvPr>
            <p:ph idx="1"/>
          </p:nvPr>
        </p:nvSpPr>
        <p:spPr>
          <a:xfrm>
            <a:off x="589214" y="1956619"/>
            <a:ext cx="6204155" cy="4215581"/>
          </a:xfrm>
        </p:spPr>
        <p:txBody>
          <a:bodyPr>
            <a:noAutofit/>
          </a:bodyPr>
          <a:lstStyle/>
          <a:p>
            <a:r>
              <a:rPr lang="en-US" b="1" dirty="0"/>
              <a:t>Psychologists are aware of the risks in telecommunication technology in both the equipment and the processes used for providing services.  They try to provide their clients with adequate information to give informed consent.</a:t>
            </a:r>
          </a:p>
          <a:p>
            <a:r>
              <a:rPr lang="en-US" b="1" dirty="0"/>
              <a:t>Some of these risks may include those associated with technological problems, and how services may be hindered  with remote services. </a:t>
            </a:r>
          </a:p>
          <a:p>
            <a:r>
              <a:rPr lang="en-US" b="1" dirty="0"/>
              <a:t>Psychologists may have agreements with their clients to assume some role in protecting the data and information they receive from them (e.g. by not forwarding emails from the psychologist to others).</a:t>
            </a:r>
          </a:p>
        </p:txBody>
      </p:sp>
    </p:spTree>
    <p:extLst>
      <p:ext uri="{BB962C8B-B14F-4D97-AF65-F5344CB8AC3E}">
        <p14:creationId xmlns:p14="http://schemas.microsoft.com/office/powerpoint/2010/main" val="228443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244C6-0CF2-B247-99AD-1A6D57B1DBEA}"/>
              </a:ext>
            </a:extLst>
          </p:cNvPr>
          <p:cNvSpPr>
            <a:spLocks noGrp="1"/>
          </p:cNvSpPr>
          <p:nvPr>
            <p:ph type="title"/>
          </p:nvPr>
        </p:nvSpPr>
        <p:spPr>
          <a:xfrm>
            <a:off x="411982" y="723203"/>
            <a:ext cx="8015089" cy="362019"/>
          </a:xfrm>
        </p:spPr>
        <p:txBody>
          <a:bodyPr anchor="ctr">
            <a:normAutofit fontScale="90000"/>
          </a:bodyPr>
          <a:lstStyle/>
          <a:p>
            <a:r>
              <a:rPr lang="en-US" dirty="0"/>
              <a:t>Psychological Technician Legislation</a:t>
            </a:r>
          </a:p>
        </p:txBody>
      </p:sp>
      <p:sp>
        <p:nvSpPr>
          <p:cNvPr id="6" name="Content Placeholder 5">
            <a:extLst>
              <a:ext uri="{FF2B5EF4-FFF2-40B4-BE49-F238E27FC236}">
                <a16:creationId xmlns:a16="http://schemas.microsoft.com/office/drawing/2014/main" id="{6AEF074F-63BF-59A8-0FF3-CEF163EA986A}"/>
              </a:ext>
            </a:extLst>
          </p:cNvPr>
          <p:cNvSpPr>
            <a:spLocks noGrp="1"/>
          </p:cNvSpPr>
          <p:nvPr>
            <p:ph idx="1"/>
          </p:nvPr>
        </p:nvSpPr>
        <p:spPr>
          <a:xfrm>
            <a:off x="640169" y="1835423"/>
            <a:ext cx="7097062" cy="4133298"/>
          </a:xfrm>
          <a:effectLst/>
        </p:spPr>
        <p:txBody>
          <a:bodyPr>
            <a:noAutofit/>
          </a:bodyPr>
          <a:lstStyle/>
          <a:p>
            <a:pPr>
              <a:lnSpc>
                <a:spcPct val="90000"/>
              </a:lnSpc>
            </a:pPr>
            <a:r>
              <a:rPr lang="en-US" b="1" dirty="0">
                <a:effectLst/>
                <a:latin typeface="Corbel" panose="020B0503020204020204" pitchFamily="34" charset="0"/>
                <a:ea typeface="Calibri" panose="020F0502020204030204" pitchFamily="34" charset="0"/>
                <a:cs typeface="Times New Roman" panose="02020603050405020304" pitchFamily="18" charset="0"/>
              </a:rPr>
              <a:t>2013:  Conversations with other neuropsychologists about Certified Psychological Assistants</a:t>
            </a:r>
          </a:p>
          <a:p>
            <a:pPr>
              <a:lnSpc>
                <a:spcPct val="90000"/>
              </a:lnSpc>
            </a:pPr>
            <a:r>
              <a:rPr lang="en-US" b="1" dirty="0">
                <a:latin typeface="Corbel" panose="020B0503020204020204" pitchFamily="34" charset="0"/>
                <a:ea typeface="Calibri" panose="020F0502020204030204" pitchFamily="34" charset="0"/>
                <a:cs typeface="Times New Roman" panose="02020603050405020304" pitchFamily="18" charset="0"/>
              </a:rPr>
              <a:t>2021:  Neuropsychology Committee formed a Legislation Team to add a new certification for Psychological Testing Assistants which would be B.A. rather than M.A. </a:t>
            </a:r>
          </a:p>
          <a:p>
            <a:pPr>
              <a:lnSpc>
                <a:spcPct val="90000"/>
              </a:lnSpc>
            </a:pPr>
            <a:r>
              <a:rPr lang="en-US" b="1" dirty="0">
                <a:effectLst/>
                <a:latin typeface="Corbel" panose="020B0503020204020204" pitchFamily="34" charset="0"/>
                <a:ea typeface="Calibri" panose="020F0502020204030204" pitchFamily="34" charset="0"/>
                <a:cs typeface="Times New Roman" panose="02020603050405020304" pitchFamily="18" charset="0"/>
              </a:rPr>
              <a:t>Background work reviewing laws of other states with similar certifications and crafting a draft of the legislation.  </a:t>
            </a:r>
          </a:p>
          <a:p>
            <a:pPr>
              <a:lnSpc>
                <a:spcPct val="90000"/>
              </a:lnSpc>
            </a:pPr>
            <a:r>
              <a:rPr lang="en-US" b="1" dirty="0">
                <a:latin typeface="Corbel" panose="020B0503020204020204" pitchFamily="34" charset="0"/>
                <a:ea typeface="Calibri" panose="020F0502020204030204" pitchFamily="34" charset="0"/>
                <a:cs typeface="Times New Roman" panose="02020603050405020304" pitchFamily="18" charset="0"/>
              </a:rPr>
              <a:t>TPA Legislative Committee expanded and revised the draft </a:t>
            </a:r>
            <a:r>
              <a:rPr lang="en-US" b="1" dirty="0">
                <a:effectLst/>
                <a:latin typeface="Corbel" panose="020B0503020204020204" pitchFamily="34" charset="0"/>
                <a:ea typeface="Calibri" panose="020F0502020204030204" pitchFamily="34" charset="0"/>
                <a:cs typeface="Times New Roman" panose="02020603050405020304" pitchFamily="18" charset="0"/>
              </a:rPr>
              <a:t>to create a psychological testing technician certification that would apply to all psychological testing, not just neuropsychological testing.  </a:t>
            </a:r>
          </a:p>
          <a:p>
            <a:pPr>
              <a:lnSpc>
                <a:spcPct val="90000"/>
              </a:lnSpc>
            </a:pPr>
            <a:r>
              <a:rPr lang="en-US" b="1" dirty="0">
                <a:effectLst/>
                <a:latin typeface="Corbel" panose="020B0503020204020204" pitchFamily="34" charset="0"/>
                <a:ea typeface="Calibri" panose="020F0502020204030204" pitchFamily="34" charset="0"/>
                <a:cs typeface="Times New Roman" panose="02020603050405020304" pitchFamily="18" charset="0"/>
              </a:rPr>
              <a:t>Legislative Committee sent it to the TPA Board who approved the draft.</a:t>
            </a:r>
          </a:p>
        </p:txBody>
      </p:sp>
    </p:spTree>
    <p:extLst>
      <p:ext uri="{BB962C8B-B14F-4D97-AF65-F5344CB8AC3E}">
        <p14:creationId xmlns:p14="http://schemas.microsoft.com/office/powerpoint/2010/main" val="212165392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0C9F-15D4-46E3-A91C-5F9DB5B41B7C}"/>
              </a:ext>
            </a:extLst>
          </p:cNvPr>
          <p:cNvSpPr>
            <a:spLocks noGrp="1"/>
          </p:cNvSpPr>
          <p:nvPr>
            <p:ph type="title"/>
          </p:nvPr>
        </p:nvSpPr>
        <p:spPr>
          <a:xfrm>
            <a:off x="412954" y="319548"/>
            <a:ext cx="7624215" cy="1207060"/>
          </a:xfrm>
        </p:spPr>
        <p:txBody>
          <a:bodyPr>
            <a:normAutofit/>
          </a:bodyPr>
          <a:lstStyle/>
          <a:p>
            <a:r>
              <a:rPr lang="en-US" sz="3200" dirty="0">
                <a:solidFill>
                  <a:schemeClr val="tx1"/>
                </a:solidFill>
              </a:rPr>
              <a:t>Tennessee Rules:  The Eight Components of Informed Consent (Part 1)</a:t>
            </a:r>
          </a:p>
        </p:txBody>
      </p:sp>
      <p:sp>
        <p:nvSpPr>
          <p:cNvPr id="3" name="Content Placeholder 2">
            <a:extLst>
              <a:ext uri="{FF2B5EF4-FFF2-40B4-BE49-F238E27FC236}">
                <a16:creationId xmlns:a16="http://schemas.microsoft.com/office/drawing/2014/main" id="{DA58EF12-1DBF-4931-8EB4-E62260FEDA69}"/>
              </a:ext>
            </a:extLst>
          </p:cNvPr>
          <p:cNvSpPr>
            <a:spLocks noGrp="1"/>
          </p:cNvSpPr>
          <p:nvPr>
            <p:ph idx="1"/>
          </p:nvPr>
        </p:nvSpPr>
        <p:spPr>
          <a:xfrm>
            <a:off x="412954" y="1848465"/>
            <a:ext cx="8229601" cy="4689987"/>
          </a:xfrm>
        </p:spPr>
        <p:txBody>
          <a:bodyPr anchor="ctr">
            <a:noAutofit/>
          </a:bodyPr>
          <a:lstStyle/>
          <a:p>
            <a:pPr>
              <a:lnSpc>
                <a:spcPct val="90000"/>
              </a:lnSpc>
            </a:pPr>
            <a:r>
              <a:rPr lang="en-US" sz="2400" dirty="0"/>
              <a:t>1. The </a:t>
            </a:r>
            <a:r>
              <a:rPr lang="en-US" sz="2400" b="1" dirty="0"/>
              <a:t>limitations and innovative nature </a:t>
            </a:r>
            <a:r>
              <a:rPr lang="en-US" sz="2400" dirty="0"/>
              <a:t>of using electronic communications in the provision of psychology services;</a:t>
            </a:r>
          </a:p>
          <a:p>
            <a:pPr>
              <a:lnSpc>
                <a:spcPct val="90000"/>
              </a:lnSpc>
            </a:pPr>
            <a:r>
              <a:rPr lang="en-US" sz="2400" dirty="0"/>
              <a:t>2. The potential </a:t>
            </a:r>
            <a:r>
              <a:rPr lang="en-US" sz="2400" b="1" dirty="0"/>
              <a:t>risks to confidentiality </a:t>
            </a:r>
            <a:r>
              <a:rPr lang="en-US" sz="2400" dirty="0"/>
              <a:t>of information due to the use of electronic communication;</a:t>
            </a:r>
          </a:p>
          <a:p>
            <a:pPr>
              <a:lnSpc>
                <a:spcPct val="90000"/>
              </a:lnSpc>
            </a:pPr>
            <a:r>
              <a:rPr lang="en-US" sz="2400" dirty="0"/>
              <a:t>3. The potential </a:t>
            </a:r>
            <a:r>
              <a:rPr lang="en-US" sz="2400" b="1" dirty="0"/>
              <a:t>risks of sudden and unpredictable disruption </a:t>
            </a:r>
            <a:r>
              <a:rPr lang="en-US" sz="2400" dirty="0"/>
              <a:t>of telepsychology services and how an alternative means of re-establishing electronic or other connection will be used under such circumstance;</a:t>
            </a:r>
          </a:p>
          <a:p>
            <a:pPr>
              <a:lnSpc>
                <a:spcPct val="90000"/>
              </a:lnSpc>
            </a:pPr>
            <a:r>
              <a:rPr lang="en-US" sz="2400" dirty="0"/>
              <a:t>4. The </a:t>
            </a:r>
            <a:r>
              <a:rPr lang="en-US" sz="2400" b="1" dirty="0"/>
              <a:t>time and manner in which the licensee will respond </a:t>
            </a:r>
            <a:r>
              <a:rPr lang="en-US" sz="2400" dirty="0"/>
              <a:t>to electronic messages;</a:t>
            </a:r>
          </a:p>
        </p:txBody>
      </p:sp>
    </p:spTree>
    <p:extLst>
      <p:ext uri="{BB962C8B-B14F-4D97-AF65-F5344CB8AC3E}">
        <p14:creationId xmlns:p14="http://schemas.microsoft.com/office/powerpoint/2010/main" val="92342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0C9F-15D4-46E3-A91C-5F9DB5B41B7C}"/>
              </a:ext>
            </a:extLst>
          </p:cNvPr>
          <p:cNvSpPr>
            <a:spLocks noGrp="1"/>
          </p:cNvSpPr>
          <p:nvPr>
            <p:ph type="title"/>
          </p:nvPr>
        </p:nvSpPr>
        <p:spPr>
          <a:xfrm>
            <a:off x="285137" y="757085"/>
            <a:ext cx="7207044" cy="1406012"/>
          </a:xfrm>
        </p:spPr>
        <p:txBody>
          <a:bodyPr>
            <a:normAutofit/>
          </a:bodyPr>
          <a:lstStyle/>
          <a:p>
            <a:r>
              <a:rPr lang="en-US" sz="3200" dirty="0">
                <a:solidFill>
                  <a:schemeClr val="tx1"/>
                </a:solidFill>
              </a:rPr>
              <a:t>Tennessee Rules:  The Eight Components of Informed Consent (Part 2)</a:t>
            </a:r>
          </a:p>
        </p:txBody>
      </p:sp>
      <p:sp>
        <p:nvSpPr>
          <p:cNvPr id="3" name="Content Placeholder 2">
            <a:extLst>
              <a:ext uri="{FF2B5EF4-FFF2-40B4-BE49-F238E27FC236}">
                <a16:creationId xmlns:a16="http://schemas.microsoft.com/office/drawing/2014/main" id="{DA58EF12-1DBF-4931-8EB4-E62260FEDA69}"/>
              </a:ext>
            </a:extLst>
          </p:cNvPr>
          <p:cNvSpPr>
            <a:spLocks noGrp="1"/>
          </p:cNvSpPr>
          <p:nvPr>
            <p:ph idx="1"/>
          </p:nvPr>
        </p:nvSpPr>
        <p:spPr>
          <a:xfrm>
            <a:off x="285137" y="2821859"/>
            <a:ext cx="8927690" cy="3397960"/>
          </a:xfrm>
        </p:spPr>
        <p:txBody>
          <a:bodyPr anchor="ctr">
            <a:noAutofit/>
          </a:bodyPr>
          <a:lstStyle/>
          <a:p>
            <a:pPr>
              <a:lnSpc>
                <a:spcPct val="90000"/>
              </a:lnSpc>
            </a:pPr>
            <a:r>
              <a:rPr lang="en-US" sz="2400" dirty="0"/>
              <a:t>5. The </a:t>
            </a:r>
            <a:r>
              <a:rPr lang="en-US" sz="2400" b="1" dirty="0"/>
              <a:t>emergent circumstances </a:t>
            </a:r>
            <a:r>
              <a:rPr lang="en-US" sz="2400" dirty="0"/>
              <a:t>when the licensee and patient will use alternative means of communication;</a:t>
            </a:r>
          </a:p>
          <a:p>
            <a:pPr>
              <a:lnSpc>
                <a:spcPct val="90000"/>
              </a:lnSpc>
            </a:pPr>
            <a:r>
              <a:rPr lang="en-US" sz="2400" dirty="0"/>
              <a:t>6. The </a:t>
            </a:r>
            <a:r>
              <a:rPr lang="en-US" sz="2400" b="1" dirty="0"/>
              <a:t>other parties who may have access </a:t>
            </a:r>
            <a:r>
              <a:rPr lang="en-US" sz="2400" dirty="0"/>
              <a:t>to communications between the patient and the licensee;</a:t>
            </a:r>
          </a:p>
          <a:p>
            <a:pPr>
              <a:lnSpc>
                <a:spcPct val="90000"/>
              </a:lnSpc>
            </a:pPr>
            <a:r>
              <a:rPr lang="en-US" sz="2400" dirty="0"/>
              <a:t>7. The specific methods for ensuring that a patient’s electronic communications are </a:t>
            </a:r>
            <a:r>
              <a:rPr lang="en-US" sz="2400" b="1" dirty="0"/>
              <a:t>directed only to the licensee </a:t>
            </a:r>
            <a:r>
              <a:rPr lang="en-US" sz="2400" dirty="0"/>
              <a:t>or supervisee;</a:t>
            </a:r>
          </a:p>
          <a:p>
            <a:pPr>
              <a:lnSpc>
                <a:spcPct val="90000"/>
              </a:lnSpc>
            </a:pPr>
            <a:r>
              <a:rPr lang="en-US" sz="2400" dirty="0"/>
              <a:t>8. The </a:t>
            </a:r>
            <a:r>
              <a:rPr lang="en-US" sz="2400" b="1" dirty="0"/>
              <a:t>manner in which the licensee will store </a:t>
            </a:r>
            <a:r>
              <a:rPr lang="en-US" sz="2400" dirty="0"/>
              <a:t>the electronic communications exchanged with the patient (if they are stored).</a:t>
            </a:r>
          </a:p>
          <a:p>
            <a:pPr marL="0" indent="0">
              <a:lnSpc>
                <a:spcPct val="90000"/>
              </a:lnSpc>
              <a:buNone/>
            </a:pPr>
            <a:endParaRPr lang="en-US" dirty="0"/>
          </a:p>
        </p:txBody>
      </p:sp>
    </p:spTree>
    <p:extLst>
      <p:ext uri="{BB962C8B-B14F-4D97-AF65-F5344CB8AC3E}">
        <p14:creationId xmlns:p14="http://schemas.microsoft.com/office/powerpoint/2010/main" val="2096082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CD30-D47B-4C3D-B6FD-669F21991579}"/>
              </a:ext>
            </a:extLst>
          </p:cNvPr>
          <p:cNvSpPr>
            <a:spLocks noGrp="1"/>
          </p:cNvSpPr>
          <p:nvPr>
            <p:ph type="title"/>
          </p:nvPr>
        </p:nvSpPr>
        <p:spPr>
          <a:xfrm>
            <a:off x="991966" y="609600"/>
            <a:ext cx="7394950" cy="1320800"/>
          </a:xfrm>
        </p:spPr>
        <p:txBody>
          <a:bodyPr>
            <a:normAutofit/>
          </a:bodyPr>
          <a:lstStyle/>
          <a:p>
            <a:r>
              <a:rPr lang="en-US" dirty="0"/>
              <a:t>Tennessee Rules:  Safeguards Must be in Place when using Telepsychology</a:t>
            </a:r>
          </a:p>
        </p:txBody>
      </p:sp>
      <p:sp>
        <p:nvSpPr>
          <p:cNvPr id="3" name="Content Placeholder 2">
            <a:extLst>
              <a:ext uri="{FF2B5EF4-FFF2-40B4-BE49-F238E27FC236}">
                <a16:creationId xmlns:a16="http://schemas.microsoft.com/office/drawing/2014/main" id="{AF2EDE10-5E82-47FA-9883-F2A6D6841595}"/>
              </a:ext>
            </a:extLst>
          </p:cNvPr>
          <p:cNvSpPr>
            <a:spLocks noGrp="1"/>
          </p:cNvSpPr>
          <p:nvPr>
            <p:ph idx="1"/>
          </p:nvPr>
        </p:nvSpPr>
        <p:spPr>
          <a:xfrm>
            <a:off x="906771" y="2183520"/>
            <a:ext cx="8148740" cy="4334514"/>
          </a:xfrm>
        </p:spPr>
        <p:txBody>
          <a:bodyPr>
            <a:noAutofit/>
          </a:bodyPr>
          <a:lstStyle/>
          <a:p>
            <a:r>
              <a:rPr lang="en-US" sz="2500" b="1" dirty="0"/>
              <a:t>Upon initial and subsequent contacts with the patient, make reasonable efforts to verify the identity of the patient.</a:t>
            </a:r>
          </a:p>
          <a:p>
            <a:r>
              <a:rPr lang="en-US" sz="2500" b="1" dirty="0"/>
              <a:t>Obtain alternative means of contacting the patient.</a:t>
            </a:r>
          </a:p>
          <a:p>
            <a:r>
              <a:rPr lang="en-US" sz="2500" b="1" dirty="0"/>
              <a:t>Provide the patient with alternative means of contacting the licensee.</a:t>
            </a:r>
          </a:p>
          <a:p>
            <a:r>
              <a:rPr lang="en-US" sz="2500" b="1" dirty="0"/>
              <a:t>Establish a written agreement relative to the patient’s access to face-to-face emergency services in the patient’s geographical area.  Include the phone number for emergency dispatch services in the region</a:t>
            </a:r>
            <a:r>
              <a:rPr lang="en-US" sz="2700" dirty="0"/>
              <a:t>.  </a:t>
            </a:r>
          </a:p>
        </p:txBody>
      </p:sp>
    </p:spTree>
    <p:extLst>
      <p:ext uri="{BB962C8B-B14F-4D97-AF65-F5344CB8AC3E}">
        <p14:creationId xmlns:p14="http://schemas.microsoft.com/office/powerpoint/2010/main" val="688755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Electronic circuit board">
            <a:extLst>
              <a:ext uri="{FF2B5EF4-FFF2-40B4-BE49-F238E27FC236}">
                <a16:creationId xmlns:a16="http://schemas.microsoft.com/office/drawing/2014/main" id="{BB678B63-742D-03F6-B93D-225012BEB0BF}"/>
              </a:ext>
            </a:extLst>
          </p:cNvPr>
          <p:cNvPicPr>
            <a:picLocks noChangeAspect="1"/>
          </p:cNvPicPr>
          <p:nvPr/>
        </p:nvPicPr>
        <p:blipFill rotWithShape="1">
          <a:blip r:embed="rId2"/>
          <a:srcRect l="11446" r="11445" b="-2"/>
          <a:stretch/>
        </p:blipFill>
        <p:spPr>
          <a:xfrm>
            <a:off x="5122084" y="-18521"/>
            <a:ext cx="70667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0BF8F28-2CAE-4874-80FF-53202C29E158}"/>
              </a:ext>
            </a:extLst>
          </p:cNvPr>
          <p:cNvSpPr>
            <a:spLocks noGrp="1"/>
          </p:cNvSpPr>
          <p:nvPr>
            <p:ph type="title"/>
          </p:nvPr>
        </p:nvSpPr>
        <p:spPr>
          <a:xfrm>
            <a:off x="677333" y="609600"/>
            <a:ext cx="3851123" cy="1320800"/>
          </a:xfrm>
        </p:spPr>
        <p:txBody>
          <a:bodyPr>
            <a:normAutofit/>
          </a:bodyPr>
          <a:lstStyle/>
          <a:p>
            <a:pPr>
              <a:lnSpc>
                <a:spcPct val="90000"/>
              </a:lnSpc>
            </a:pPr>
            <a:r>
              <a:rPr lang="en-US" sz="2800"/>
              <a:t>Telepsychology Records:  APA Guideline #5</a:t>
            </a:r>
          </a:p>
        </p:txBody>
      </p:sp>
      <p:sp>
        <p:nvSpPr>
          <p:cNvPr id="3" name="Content Placeholder 2">
            <a:extLst>
              <a:ext uri="{FF2B5EF4-FFF2-40B4-BE49-F238E27FC236}">
                <a16:creationId xmlns:a16="http://schemas.microsoft.com/office/drawing/2014/main" id="{34812D58-F48A-405C-910E-4D6CD7663887}"/>
              </a:ext>
            </a:extLst>
          </p:cNvPr>
          <p:cNvSpPr>
            <a:spLocks noGrp="1"/>
          </p:cNvSpPr>
          <p:nvPr>
            <p:ph idx="1"/>
          </p:nvPr>
        </p:nvSpPr>
        <p:spPr>
          <a:xfrm>
            <a:off x="677333" y="1632155"/>
            <a:ext cx="5074537" cy="4409207"/>
          </a:xfrm>
        </p:spPr>
        <p:txBody>
          <a:bodyPr>
            <a:normAutofit lnSpcReduction="10000"/>
          </a:bodyPr>
          <a:lstStyle/>
          <a:p>
            <a:pPr>
              <a:lnSpc>
                <a:spcPct val="90000"/>
              </a:lnSpc>
            </a:pPr>
            <a:r>
              <a:rPr lang="en-US" sz="2000" b="1" dirty="0"/>
              <a:t>Psychologists are encouraged to analyze risks in their practice setting, telecommunication technologies, and administrative staff, to ensure that client/patient data and information is accessible only to appropriate and authorized individuals. </a:t>
            </a:r>
          </a:p>
          <a:p>
            <a:pPr>
              <a:lnSpc>
                <a:spcPct val="90000"/>
              </a:lnSpc>
            </a:pPr>
            <a:r>
              <a:rPr lang="en-US" sz="2000" b="1" dirty="0"/>
              <a:t>Psychologists strive to ensure that policies and procedures are in place to secure and control access to client/patient information.  They may encrypt confidential client/patient data for storage or transmission, and they may use safe hardware and software and robust passwords to protect electronic information.</a:t>
            </a:r>
          </a:p>
          <a:p>
            <a:pPr marL="0" indent="0">
              <a:lnSpc>
                <a:spcPct val="90000"/>
              </a:lnSpc>
              <a:buNone/>
            </a:pPr>
            <a:endParaRPr lang="en-US" sz="1500" dirty="0"/>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600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Electronic circuit board">
            <a:extLst>
              <a:ext uri="{FF2B5EF4-FFF2-40B4-BE49-F238E27FC236}">
                <a16:creationId xmlns:a16="http://schemas.microsoft.com/office/drawing/2014/main" id="{BB678B63-742D-03F6-B93D-225012BEB0BF}"/>
              </a:ext>
            </a:extLst>
          </p:cNvPr>
          <p:cNvPicPr>
            <a:picLocks noChangeAspect="1"/>
          </p:cNvPicPr>
          <p:nvPr/>
        </p:nvPicPr>
        <p:blipFill rotWithShape="1">
          <a:blip r:embed="rId2"/>
          <a:srcRect l="11446" r="11445" b="-2"/>
          <a:stretch/>
        </p:blipFill>
        <p:spPr>
          <a:xfrm>
            <a:off x="5371067" y="-1"/>
            <a:ext cx="6820933"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0BF8F28-2CAE-4874-80FF-53202C29E158}"/>
              </a:ext>
            </a:extLst>
          </p:cNvPr>
          <p:cNvSpPr>
            <a:spLocks noGrp="1"/>
          </p:cNvSpPr>
          <p:nvPr>
            <p:ph type="title"/>
          </p:nvPr>
        </p:nvSpPr>
        <p:spPr>
          <a:xfrm>
            <a:off x="677333" y="816638"/>
            <a:ext cx="4887725" cy="1113762"/>
          </a:xfrm>
        </p:spPr>
        <p:txBody>
          <a:bodyPr>
            <a:normAutofit/>
          </a:bodyPr>
          <a:lstStyle/>
          <a:p>
            <a:pPr>
              <a:lnSpc>
                <a:spcPct val="90000"/>
              </a:lnSpc>
            </a:pPr>
            <a:r>
              <a:rPr lang="en-US" sz="2800" dirty="0"/>
              <a:t>Records for Telepsychology:  TN Rules</a:t>
            </a:r>
          </a:p>
        </p:txBody>
      </p:sp>
      <p:sp>
        <p:nvSpPr>
          <p:cNvPr id="3" name="Content Placeholder 2">
            <a:extLst>
              <a:ext uri="{FF2B5EF4-FFF2-40B4-BE49-F238E27FC236}">
                <a16:creationId xmlns:a16="http://schemas.microsoft.com/office/drawing/2014/main" id="{34812D58-F48A-405C-910E-4D6CD7663887}"/>
              </a:ext>
            </a:extLst>
          </p:cNvPr>
          <p:cNvSpPr>
            <a:spLocks noGrp="1"/>
          </p:cNvSpPr>
          <p:nvPr>
            <p:ph idx="1"/>
          </p:nvPr>
        </p:nvSpPr>
        <p:spPr>
          <a:xfrm>
            <a:off x="677334" y="2160589"/>
            <a:ext cx="5418666" cy="3880773"/>
          </a:xfrm>
        </p:spPr>
        <p:txBody>
          <a:bodyPr>
            <a:normAutofit/>
          </a:bodyPr>
          <a:lstStyle/>
          <a:p>
            <a:pPr>
              <a:lnSpc>
                <a:spcPct val="90000"/>
              </a:lnSpc>
            </a:pPr>
            <a:r>
              <a:rPr lang="en-US" b="1" dirty="0"/>
              <a:t>Comply with all patient record requirements as defined in Rule 1180-01-.06. </a:t>
            </a:r>
          </a:p>
          <a:p>
            <a:pPr>
              <a:lnSpc>
                <a:spcPct val="90000"/>
              </a:lnSpc>
            </a:pPr>
            <a:r>
              <a:rPr lang="en-US" b="1" dirty="0"/>
              <a:t>Make reasonable efforts to protect and maintain the confidentiality of the data and inform patients of any potential risks to confidentiality due to electronic communications. </a:t>
            </a:r>
          </a:p>
          <a:p>
            <a:pPr>
              <a:lnSpc>
                <a:spcPct val="90000"/>
              </a:lnSpc>
            </a:pPr>
            <a:r>
              <a:rPr lang="en-US" b="1" dirty="0"/>
              <a:t>Ensure that electronically stored </a:t>
            </a:r>
            <a:r>
              <a:rPr lang="en-US" b="1" dirty="0" err="1"/>
              <a:t>communicatioins</a:t>
            </a:r>
            <a:r>
              <a:rPr lang="en-US" b="1" dirty="0"/>
              <a:t> cannot be accessed by unauthorized persons when the licensee disposes of electronic equipment.</a:t>
            </a:r>
          </a:p>
          <a:p>
            <a:pPr>
              <a:lnSpc>
                <a:spcPct val="90000"/>
              </a:lnSpc>
            </a:pPr>
            <a:r>
              <a:rPr lang="en-US" b="1" dirty="0"/>
              <a:t>Document in the record that the encounter was done via electronic communication. State the form of communication used.</a:t>
            </a:r>
          </a:p>
          <a:p>
            <a:pPr marL="0" indent="0">
              <a:lnSpc>
                <a:spcPct val="90000"/>
              </a:lnSpc>
              <a:buNone/>
            </a:pPr>
            <a:endParaRPr lang="en-US" sz="1500" dirty="0"/>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30225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4" descr="Two telephones communicating">
            <a:extLst>
              <a:ext uri="{FF2B5EF4-FFF2-40B4-BE49-F238E27FC236}">
                <a16:creationId xmlns:a16="http://schemas.microsoft.com/office/drawing/2014/main" id="{FDBE4614-1575-CDB4-E6A3-7AE25C63D3C8}"/>
              </a:ext>
            </a:extLst>
          </p:cNvPr>
          <p:cNvPicPr>
            <a:picLocks noChangeAspect="1"/>
          </p:cNvPicPr>
          <p:nvPr/>
        </p:nvPicPr>
        <p:blipFill rotWithShape="1">
          <a:blip r:embed="rId3"/>
          <a:srcRect l="16493" r="25555"/>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AAB76FA1-52A3-4A81-96E5-6439B270E3F3}"/>
              </a:ext>
            </a:extLst>
          </p:cNvPr>
          <p:cNvSpPr>
            <a:spLocks noGrp="1"/>
          </p:cNvSpPr>
          <p:nvPr>
            <p:ph type="title"/>
          </p:nvPr>
        </p:nvSpPr>
        <p:spPr>
          <a:xfrm>
            <a:off x="972080" y="685800"/>
            <a:ext cx="5260680" cy="1752599"/>
          </a:xfrm>
        </p:spPr>
        <p:txBody>
          <a:bodyPr>
            <a:normAutofit/>
          </a:bodyPr>
          <a:lstStyle/>
          <a:p>
            <a:pPr algn="l">
              <a:lnSpc>
                <a:spcPct val="90000"/>
              </a:lnSpc>
            </a:pPr>
            <a:r>
              <a:rPr lang="en-US" sz="3700" dirty="0">
                <a:solidFill>
                  <a:schemeClr val="bg1"/>
                </a:solidFill>
              </a:rPr>
              <a:t>Exemptions if the Professional Relationship is Face-to Face</a:t>
            </a:r>
          </a:p>
        </p:txBody>
      </p:sp>
      <p:sp>
        <p:nvSpPr>
          <p:cNvPr id="3" name="Content Placeholder 2">
            <a:extLst>
              <a:ext uri="{FF2B5EF4-FFF2-40B4-BE49-F238E27FC236}">
                <a16:creationId xmlns:a16="http://schemas.microsoft.com/office/drawing/2014/main" id="{0BBFC5BD-D6D9-4B3B-96A9-DF78A4C96761}"/>
              </a:ext>
            </a:extLst>
          </p:cNvPr>
          <p:cNvSpPr>
            <a:spLocks noGrp="1"/>
          </p:cNvSpPr>
          <p:nvPr>
            <p:ph idx="1"/>
          </p:nvPr>
        </p:nvSpPr>
        <p:spPr>
          <a:xfrm>
            <a:off x="643468" y="2340077"/>
            <a:ext cx="5260680" cy="4159046"/>
          </a:xfrm>
        </p:spPr>
        <p:txBody>
          <a:bodyPr>
            <a:normAutofit/>
          </a:bodyPr>
          <a:lstStyle/>
          <a:p>
            <a:r>
              <a:rPr lang="en-US" sz="2000" b="1" dirty="0">
                <a:solidFill>
                  <a:schemeClr val="bg1"/>
                </a:solidFill>
              </a:rPr>
              <a:t> Electronic communications that are used specific to appointment scheduling, billing, and/or the establishment of benefits and eligibility for services is exempted.</a:t>
            </a:r>
          </a:p>
          <a:p>
            <a:r>
              <a:rPr lang="en-US" sz="2000" b="1" dirty="0">
                <a:solidFill>
                  <a:schemeClr val="bg1"/>
                </a:solidFill>
              </a:rPr>
              <a:t>Telephone or other electronic communications made for the purpose of ensuring patient welfare in accordance with reasonable professional judgment is exempted.</a:t>
            </a:r>
          </a:p>
        </p:txBody>
      </p:sp>
    </p:spTree>
    <p:extLst>
      <p:ext uri="{BB962C8B-B14F-4D97-AF65-F5344CB8AC3E}">
        <p14:creationId xmlns:p14="http://schemas.microsoft.com/office/powerpoint/2010/main" val="1393424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7B165D60-76E9-A534-EBC0-8F3F38BCEEEA}"/>
              </a:ext>
            </a:extLst>
          </p:cNvPr>
          <p:cNvPicPr>
            <a:picLocks noChangeAspect="1"/>
          </p:cNvPicPr>
          <p:nvPr/>
        </p:nvPicPr>
        <p:blipFill rotWithShape="1">
          <a:blip r:embed="rId2"/>
          <a:srcRect l="13140" r="222"/>
          <a:stretch/>
        </p:blipFill>
        <p:spPr>
          <a:xfrm>
            <a:off x="5951171" y="-1"/>
            <a:ext cx="6191669"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70D308C-164E-4FAD-A113-90B1BE51AD56}"/>
              </a:ext>
            </a:extLst>
          </p:cNvPr>
          <p:cNvSpPr>
            <a:spLocks noGrp="1"/>
          </p:cNvSpPr>
          <p:nvPr>
            <p:ph type="title"/>
          </p:nvPr>
        </p:nvSpPr>
        <p:spPr>
          <a:xfrm>
            <a:off x="677333" y="609600"/>
            <a:ext cx="5270664" cy="1320800"/>
          </a:xfrm>
        </p:spPr>
        <p:txBody>
          <a:bodyPr>
            <a:normAutofit/>
          </a:bodyPr>
          <a:lstStyle/>
          <a:p>
            <a:pPr>
              <a:lnSpc>
                <a:spcPct val="90000"/>
              </a:lnSpc>
            </a:pPr>
            <a:r>
              <a:rPr lang="en-US" sz="2800" dirty="0"/>
              <a:t>Similar Rules Apply for Supervisor-Supervisee Electronic Sessions (Part 1)</a:t>
            </a:r>
          </a:p>
        </p:txBody>
      </p:sp>
      <p:sp>
        <p:nvSpPr>
          <p:cNvPr id="3" name="Content Placeholder 2">
            <a:extLst>
              <a:ext uri="{FF2B5EF4-FFF2-40B4-BE49-F238E27FC236}">
                <a16:creationId xmlns:a16="http://schemas.microsoft.com/office/drawing/2014/main" id="{CCC8CA6C-8A53-46F1-A4D4-BE154EEF99BA}"/>
              </a:ext>
            </a:extLst>
          </p:cNvPr>
          <p:cNvSpPr>
            <a:spLocks noGrp="1"/>
          </p:cNvSpPr>
          <p:nvPr>
            <p:ph idx="1"/>
          </p:nvPr>
        </p:nvSpPr>
        <p:spPr>
          <a:xfrm>
            <a:off x="677334" y="2160589"/>
            <a:ext cx="5733298" cy="3880773"/>
          </a:xfrm>
        </p:spPr>
        <p:txBody>
          <a:bodyPr>
            <a:normAutofit lnSpcReduction="10000"/>
          </a:bodyPr>
          <a:lstStyle/>
          <a:p>
            <a:pPr>
              <a:lnSpc>
                <a:spcPct val="90000"/>
              </a:lnSpc>
            </a:pPr>
            <a:r>
              <a:rPr lang="en-US" sz="2400" b="1" dirty="0"/>
              <a:t>Consider risk and benefits regarding supervisee’s use of telehealth and whether the patient’s condition allows telehealth supervision.  </a:t>
            </a:r>
          </a:p>
          <a:p>
            <a:pPr>
              <a:lnSpc>
                <a:spcPct val="90000"/>
              </a:lnSpc>
            </a:pPr>
            <a:r>
              <a:rPr lang="en-US" sz="2400" b="1" dirty="0"/>
              <a:t>Upon initial and subsequent contact with the supervisee, make reasonable efforts to verify the identity of the supervisee.</a:t>
            </a:r>
          </a:p>
          <a:p>
            <a:pPr>
              <a:lnSpc>
                <a:spcPct val="90000"/>
              </a:lnSpc>
            </a:pPr>
            <a:r>
              <a:rPr lang="en-US" sz="2400" b="1" dirty="0"/>
              <a:t>Obtain alternative means of contacting the supervisee, and provide  alternative contacts for the supervisor.</a:t>
            </a:r>
          </a:p>
          <a:p>
            <a:pPr>
              <a:lnSpc>
                <a:spcPct val="90000"/>
              </a:lnSpc>
            </a:pPr>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1509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308C-164E-4FAD-A113-90B1BE51AD56}"/>
              </a:ext>
            </a:extLst>
          </p:cNvPr>
          <p:cNvSpPr>
            <a:spLocks noGrp="1"/>
          </p:cNvSpPr>
          <p:nvPr>
            <p:ph type="title"/>
          </p:nvPr>
        </p:nvSpPr>
        <p:spPr>
          <a:xfrm>
            <a:off x="677334" y="314632"/>
            <a:ext cx="6451053" cy="1615768"/>
          </a:xfrm>
        </p:spPr>
        <p:txBody>
          <a:bodyPr>
            <a:normAutofit fontScale="90000"/>
          </a:bodyPr>
          <a:lstStyle/>
          <a:p>
            <a:r>
              <a:rPr lang="en-US" dirty="0"/>
              <a:t>Similar Rules Apply for Supervisor-Supervisee Electronic Sessions (Part 2, written agreement)</a:t>
            </a:r>
          </a:p>
        </p:txBody>
      </p:sp>
      <p:sp>
        <p:nvSpPr>
          <p:cNvPr id="3" name="Content Placeholder 2">
            <a:extLst>
              <a:ext uri="{FF2B5EF4-FFF2-40B4-BE49-F238E27FC236}">
                <a16:creationId xmlns:a16="http://schemas.microsoft.com/office/drawing/2014/main" id="{CCC8CA6C-8A53-46F1-A4D4-BE154EEF99BA}"/>
              </a:ext>
            </a:extLst>
          </p:cNvPr>
          <p:cNvSpPr>
            <a:spLocks noGrp="1"/>
          </p:cNvSpPr>
          <p:nvPr>
            <p:ph idx="1"/>
          </p:nvPr>
        </p:nvSpPr>
        <p:spPr>
          <a:xfrm>
            <a:off x="353961" y="2133600"/>
            <a:ext cx="6872750" cy="4572000"/>
          </a:xfrm>
        </p:spPr>
        <p:txBody>
          <a:bodyPr>
            <a:noAutofit/>
          </a:bodyPr>
          <a:lstStyle/>
          <a:p>
            <a:r>
              <a:rPr lang="en-US" sz="2000" b="1" dirty="0"/>
              <a:t>Risks of sudden unpredictable disruption of supervision and a plan for an alternative means of re-establishing connections</a:t>
            </a:r>
          </a:p>
          <a:p>
            <a:r>
              <a:rPr lang="en-US" sz="2000" b="1" dirty="0"/>
              <a:t>The time and manner by which the supervisor will respond to routine electronic messages</a:t>
            </a:r>
          </a:p>
          <a:p>
            <a:r>
              <a:rPr lang="en-US" sz="2000" b="1" dirty="0"/>
              <a:t>The emergent circumstances when the supervisor and supervisee will use alternative means of communication</a:t>
            </a:r>
          </a:p>
          <a:p>
            <a:r>
              <a:rPr lang="en-US" sz="2000" b="1" dirty="0"/>
              <a:t>Precautions to ensure that confidential communications stored electronically cannot be recovered and/or accessed by unauthorized persons when the licensee disposes of electronic equipment and data.</a:t>
            </a:r>
          </a:p>
        </p:txBody>
      </p:sp>
    </p:spTree>
    <p:extLst>
      <p:ext uri="{BB962C8B-B14F-4D97-AF65-F5344CB8AC3E}">
        <p14:creationId xmlns:p14="http://schemas.microsoft.com/office/powerpoint/2010/main" val="1194027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D4BDB14D-DB91-4EA9-BFA8-A10BBA93F1F4}"/>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a:t>Continuing Education Updates</a:t>
            </a:r>
          </a:p>
        </p:txBody>
      </p:sp>
      <p:pic>
        <p:nvPicPr>
          <p:cNvPr id="6" name="Picture 5">
            <a:extLst>
              <a:ext uri="{FF2B5EF4-FFF2-40B4-BE49-F238E27FC236}">
                <a16:creationId xmlns:a16="http://schemas.microsoft.com/office/drawing/2014/main" id="{C3A491DA-4FFD-0D2B-E76F-DAA1F1706164}"/>
              </a:ext>
            </a:extLst>
          </p:cNvPr>
          <p:cNvPicPr>
            <a:picLocks noChangeAspect="1"/>
          </p:cNvPicPr>
          <p:nvPr/>
        </p:nvPicPr>
        <p:blipFill rotWithShape="1">
          <a:blip r:embed="rId2"/>
          <a:srcRect t="21702" b="27610"/>
          <a:stretch/>
        </p:blipFill>
        <p:spPr>
          <a:xfrm>
            <a:off x="985969" y="609600"/>
            <a:ext cx="8103206" cy="3635025"/>
          </a:xfrm>
          <a:prstGeom prst="rect">
            <a:avLst/>
          </a:prstGeom>
        </p:spPr>
      </p:pic>
    </p:spTree>
    <p:extLst>
      <p:ext uri="{BB962C8B-B14F-4D97-AF65-F5344CB8AC3E}">
        <p14:creationId xmlns:p14="http://schemas.microsoft.com/office/powerpoint/2010/main" val="225956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organisers">
            <a:extLst>
              <a:ext uri="{FF2B5EF4-FFF2-40B4-BE49-F238E27FC236}">
                <a16:creationId xmlns:a16="http://schemas.microsoft.com/office/drawing/2014/main" id="{C2A4C550-7B03-AF69-6DDC-DB05CAD7D9C3}"/>
              </a:ext>
            </a:extLst>
          </p:cNvPr>
          <p:cNvPicPr>
            <a:picLocks noChangeAspect="1"/>
          </p:cNvPicPr>
          <p:nvPr/>
        </p:nvPicPr>
        <p:blipFill rotWithShape="1">
          <a:blip r:embed="rId3">
            <a:duotone>
              <a:prstClr val="black"/>
              <a:schemeClr val="tx2">
                <a:tint val="45000"/>
                <a:satMod val="400000"/>
              </a:schemeClr>
            </a:duotone>
            <a:alphaModFix amt="40000"/>
          </a:blip>
          <a:srcRect b="7025"/>
          <a:stretch/>
        </p:blipFill>
        <p:spPr>
          <a:xfrm>
            <a:off x="20" y="10"/>
            <a:ext cx="12191980" cy="6857990"/>
          </a:xfrm>
          <a:prstGeom prst="rect">
            <a:avLst/>
          </a:prstGeom>
        </p:spPr>
      </p:pic>
      <p:sp>
        <p:nvSpPr>
          <p:cNvPr id="2" name="Title 1"/>
          <p:cNvSpPr>
            <a:spLocks noGrp="1"/>
          </p:cNvSpPr>
          <p:nvPr>
            <p:ph type="title"/>
          </p:nvPr>
        </p:nvSpPr>
        <p:spPr>
          <a:xfrm>
            <a:off x="677334" y="609600"/>
            <a:ext cx="8596668" cy="1320800"/>
          </a:xfrm>
        </p:spPr>
        <p:txBody>
          <a:bodyPr>
            <a:normAutofit/>
          </a:bodyPr>
          <a:lstStyle/>
          <a:p>
            <a:r>
              <a:rPr lang="en-US" dirty="0">
                <a:effectLst/>
              </a:rPr>
              <a:t>CE Audits</a:t>
            </a:r>
          </a:p>
        </p:txBody>
      </p:sp>
      <p:sp>
        <p:nvSpPr>
          <p:cNvPr id="3" name="Content Placeholder 2"/>
          <p:cNvSpPr>
            <a:spLocks noGrp="1"/>
          </p:cNvSpPr>
          <p:nvPr>
            <p:ph idx="1"/>
          </p:nvPr>
        </p:nvSpPr>
        <p:spPr>
          <a:xfrm>
            <a:off x="677334" y="2160589"/>
            <a:ext cx="7453943" cy="3880773"/>
          </a:xfrm>
        </p:spPr>
        <p:txBody>
          <a:bodyPr>
            <a:normAutofit/>
          </a:bodyPr>
          <a:lstStyle/>
          <a:p>
            <a:r>
              <a:rPr lang="en-US" sz="2800" dirty="0">
                <a:solidFill>
                  <a:srgbClr val="FFFFFF"/>
                </a:solidFill>
              </a:rPr>
              <a:t> </a:t>
            </a:r>
            <a:r>
              <a:rPr lang="en-US" sz="2800" b="1" dirty="0">
                <a:solidFill>
                  <a:srgbClr val="FFFFFF"/>
                </a:solidFill>
              </a:rPr>
              <a:t>5% of psychologists, SPE, and PE get audited (of 1700, 85 per year)</a:t>
            </a:r>
          </a:p>
          <a:p>
            <a:r>
              <a:rPr lang="en-US" sz="2800" b="1" dirty="0">
                <a:solidFill>
                  <a:srgbClr val="FFFFFF"/>
                </a:solidFill>
              </a:rPr>
              <a:t>Summary form for continuing education included to assist in documentation</a:t>
            </a:r>
          </a:p>
          <a:p>
            <a:r>
              <a:rPr lang="en-US" sz="2800" b="1" dirty="0">
                <a:solidFill>
                  <a:srgbClr val="FFFFFF"/>
                </a:solidFill>
              </a:rPr>
              <a:t>Documentation of activities must be submitted</a:t>
            </a:r>
          </a:p>
          <a:p>
            <a:r>
              <a:rPr lang="en-US" sz="2800" b="1" dirty="0">
                <a:solidFill>
                  <a:srgbClr val="FFFFFF"/>
                </a:solidFill>
              </a:rPr>
              <a:t>CE must be in the field of psychology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1C32C-CDA0-6B93-D246-980944C6694A}"/>
              </a:ext>
            </a:extLst>
          </p:cNvPr>
          <p:cNvSpPr>
            <a:spLocks noGrp="1"/>
          </p:cNvSpPr>
          <p:nvPr>
            <p:ph type="title"/>
          </p:nvPr>
        </p:nvSpPr>
        <p:spPr>
          <a:xfrm>
            <a:off x="690527" y="304800"/>
            <a:ext cx="6803205" cy="1022555"/>
          </a:xfrm>
        </p:spPr>
        <p:txBody>
          <a:bodyPr>
            <a:normAutofit/>
          </a:bodyPr>
          <a:lstStyle/>
          <a:p>
            <a:r>
              <a:rPr lang="en-US" dirty="0"/>
              <a:t>Psychological Technician Legislation</a:t>
            </a:r>
          </a:p>
        </p:txBody>
      </p:sp>
      <p:sp>
        <p:nvSpPr>
          <p:cNvPr id="6" name="Content Placeholder 5">
            <a:extLst>
              <a:ext uri="{FF2B5EF4-FFF2-40B4-BE49-F238E27FC236}">
                <a16:creationId xmlns:a16="http://schemas.microsoft.com/office/drawing/2014/main" id="{15AB9E63-A1B8-4B51-3DE2-47AD784F8568}"/>
              </a:ext>
            </a:extLst>
          </p:cNvPr>
          <p:cNvSpPr>
            <a:spLocks noGrp="1"/>
          </p:cNvSpPr>
          <p:nvPr>
            <p:ph idx="1"/>
          </p:nvPr>
        </p:nvSpPr>
        <p:spPr>
          <a:xfrm>
            <a:off x="975122" y="1582102"/>
            <a:ext cx="7767081" cy="4971098"/>
          </a:xfrm>
        </p:spPr>
        <p:txBody>
          <a:bodyPr>
            <a:normAutofit fontScale="92500"/>
          </a:bodyPr>
          <a:lstStyle/>
          <a:p>
            <a:pPr marL="63500" marR="600710" indent="456565">
              <a:lnSpc>
                <a:spcPct val="110000"/>
              </a:lnSpc>
              <a:spcBef>
                <a:spcPts val="5"/>
              </a:spcBef>
              <a:spcAft>
                <a:spcPts val="0"/>
              </a:spcAft>
            </a:pPr>
            <a:r>
              <a:rPr lang="en-US" sz="2600" b="1" dirty="0">
                <a:effectLst/>
                <a:latin typeface="Corbel" panose="020B0503020204020204" pitchFamily="34" charset="0"/>
                <a:ea typeface="Arial" panose="020B0604020202020204" pitchFamily="34" charset="0"/>
              </a:rPr>
              <a:t>SECTION</a:t>
            </a:r>
            <a:r>
              <a:rPr lang="en-US" sz="2600" b="1" spc="-15"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13.</a:t>
            </a:r>
            <a:r>
              <a:rPr lang="en-US" sz="2600" b="1" spc="200"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Tennessee</a:t>
            </a:r>
            <a:r>
              <a:rPr lang="en-US" sz="2600" b="1" spc="-15"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Code</a:t>
            </a:r>
            <a:r>
              <a:rPr lang="en-US" sz="2600" b="1" spc="-20"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Annotated,</a:t>
            </a:r>
            <a:r>
              <a:rPr lang="en-US" sz="2600" b="1" spc="-20"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Section</a:t>
            </a:r>
            <a:r>
              <a:rPr lang="en-US" sz="2600" b="1" spc="-10"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63-11-207,</a:t>
            </a:r>
            <a:r>
              <a:rPr lang="en-US" sz="2600" b="1" spc="-20"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is</a:t>
            </a:r>
            <a:r>
              <a:rPr lang="en-US" sz="2600" b="1" spc="-15"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amended</a:t>
            </a:r>
            <a:r>
              <a:rPr lang="en-US" sz="2600" b="1" spc="-15"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by</a:t>
            </a:r>
            <a:r>
              <a:rPr lang="en-US" sz="2600" b="1" spc="-25" dirty="0">
                <a:effectLst/>
                <a:latin typeface="Corbel" panose="020B0503020204020204" pitchFamily="34" charset="0"/>
                <a:ea typeface="Arial" panose="020B0604020202020204" pitchFamily="34" charset="0"/>
              </a:rPr>
              <a:t> </a:t>
            </a:r>
            <a:r>
              <a:rPr lang="en-US" sz="2600" b="1" dirty="0">
                <a:effectLst/>
                <a:latin typeface="Corbel" panose="020B0503020204020204" pitchFamily="34" charset="0"/>
                <a:ea typeface="Arial" panose="020B0604020202020204" pitchFamily="34" charset="0"/>
              </a:rPr>
              <a:t>adding the following as a new subsection:</a:t>
            </a:r>
          </a:p>
          <a:p>
            <a:pPr marL="63500" marR="600710" indent="456565">
              <a:lnSpc>
                <a:spcPct val="110000"/>
              </a:lnSpc>
              <a:spcBef>
                <a:spcPts val="5"/>
              </a:spcBef>
              <a:spcAft>
                <a:spcPts val="0"/>
              </a:spcAft>
            </a:pPr>
            <a:r>
              <a:rPr lang="en-US" sz="2600" b="1" dirty="0">
                <a:effectLst/>
                <a:latin typeface="Corbel" panose="020B0503020204020204" pitchFamily="34" charset="0"/>
                <a:ea typeface="Arial" panose="020B0604020202020204" pitchFamily="34" charset="0"/>
              </a:rPr>
              <a:t>A person seeking to practice as a certified psychological testing technician</a:t>
            </a:r>
            <a:r>
              <a:rPr lang="en-US" sz="2600" b="1" spc="-10" dirty="0">
                <a:latin typeface="Corbel" panose="020B0503020204020204" pitchFamily="34" charset="0"/>
                <a:ea typeface="Arial" panose="020B0604020202020204" pitchFamily="34" charset="0"/>
              </a:rPr>
              <a:t> must apply to the Board of Examiners.</a:t>
            </a:r>
            <a:endParaRPr lang="en-US" sz="2600" b="1" spc="-10" dirty="0">
              <a:effectLst/>
              <a:latin typeface="Corbel" panose="020B0503020204020204" pitchFamily="34" charset="0"/>
              <a:ea typeface="Arial" panose="020B0604020202020204" pitchFamily="34" charset="0"/>
            </a:endParaRPr>
          </a:p>
          <a:p>
            <a:pPr marL="63500" marR="600710" indent="456565">
              <a:lnSpc>
                <a:spcPct val="110000"/>
              </a:lnSpc>
              <a:spcBef>
                <a:spcPts val="5"/>
              </a:spcBef>
              <a:spcAft>
                <a:spcPts val="0"/>
              </a:spcAft>
            </a:pPr>
            <a:r>
              <a:rPr lang="en-US" sz="2600" b="1" spc="-10" dirty="0">
                <a:effectLst/>
                <a:latin typeface="Corbel" panose="020B0503020204020204" pitchFamily="34" charset="0"/>
                <a:ea typeface="Arial" panose="020B0604020202020204" pitchFamily="34" charset="0"/>
              </a:rPr>
              <a:t>The exact procedures will be adopted </a:t>
            </a:r>
            <a:r>
              <a:rPr lang="en-US" sz="2600" b="1" spc="-10" dirty="0">
                <a:latin typeface="Corbel" panose="020B0503020204020204" pitchFamily="34" charset="0"/>
                <a:ea typeface="Arial" panose="020B0604020202020204" pitchFamily="34" charset="0"/>
              </a:rPr>
              <a:t>by the BOE in the form of the Rules.</a:t>
            </a:r>
            <a:endParaRPr lang="en-US" sz="2600" b="1" spc="-10" dirty="0">
              <a:effectLst/>
              <a:latin typeface="Corbel" panose="020B0503020204020204" pitchFamily="34" charset="0"/>
              <a:ea typeface="Arial" panose="020B0604020202020204" pitchFamily="34" charset="0"/>
            </a:endParaRPr>
          </a:p>
          <a:p>
            <a:pPr marL="63500" marR="600710" indent="456565">
              <a:lnSpc>
                <a:spcPct val="110000"/>
              </a:lnSpc>
              <a:spcBef>
                <a:spcPts val="5"/>
              </a:spcBef>
              <a:spcAft>
                <a:spcPts val="0"/>
              </a:spcAft>
            </a:pPr>
            <a:r>
              <a:rPr lang="en-US" sz="2600" b="1" spc="-10" dirty="0">
                <a:effectLst/>
                <a:latin typeface="Corbel" panose="020B0503020204020204" pitchFamily="34" charset="0"/>
                <a:ea typeface="Arial" panose="020B0604020202020204" pitchFamily="34" charset="0"/>
              </a:rPr>
              <a:t>Supervisor(s) of record must be registered with the BOE.</a:t>
            </a:r>
            <a:endParaRPr lang="en-US" sz="2600" b="1" spc="-10" dirty="0">
              <a:latin typeface="Corbel" panose="020B0503020204020204" pitchFamily="34" charset="0"/>
              <a:ea typeface="Arial" panose="020B0604020202020204" pitchFamily="34" charset="0"/>
            </a:endParaRPr>
          </a:p>
          <a:p>
            <a:pPr marL="63500" marR="600710" indent="456565">
              <a:lnSpc>
                <a:spcPct val="110000"/>
              </a:lnSpc>
              <a:spcBef>
                <a:spcPts val="5"/>
              </a:spcBef>
              <a:spcAft>
                <a:spcPts val="0"/>
              </a:spcAft>
            </a:pPr>
            <a:r>
              <a:rPr lang="en-US" sz="2600" b="1" dirty="0">
                <a:latin typeface="Corbel" panose="020B0503020204020204" pitchFamily="34" charset="0"/>
                <a:ea typeface="Arial" panose="020B0604020202020204" pitchFamily="34" charset="0"/>
              </a:rPr>
              <a:t>Without a certificate, it is unlawful to practice </a:t>
            </a:r>
            <a:r>
              <a:rPr lang="en-US" sz="2600" b="1" dirty="0">
                <a:effectLst/>
                <a:latin typeface="Corbel" panose="020B0503020204020204" pitchFamily="34" charset="0"/>
                <a:ea typeface="Arial" panose="020B0604020202020204" pitchFamily="34" charset="0"/>
              </a:rPr>
              <a:t>as a certified psychological testing technician</a:t>
            </a:r>
          </a:p>
          <a:p>
            <a:endParaRPr lang="en-US" dirty="0"/>
          </a:p>
        </p:txBody>
      </p:sp>
    </p:spTree>
    <p:extLst>
      <p:ext uri="{BB962C8B-B14F-4D97-AF65-F5344CB8AC3E}">
        <p14:creationId xmlns:p14="http://schemas.microsoft.com/office/powerpoint/2010/main" val="1219354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519879" cy="1320800"/>
          </a:xfrm>
        </p:spPr>
        <p:txBody>
          <a:bodyPr>
            <a:normAutofit/>
          </a:bodyPr>
          <a:lstStyle/>
          <a:p>
            <a:pPr algn="ctr"/>
            <a:r>
              <a:rPr lang="en-US" dirty="0"/>
              <a:t>How Random is Random for CE audits?</a:t>
            </a:r>
          </a:p>
        </p:txBody>
      </p:sp>
      <p:sp>
        <p:nvSpPr>
          <p:cNvPr id="3" name="Content Placeholder 2"/>
          <p:cNvSpPr>
            <a:spLocks noGrp="1"/>
          </p:cNvSpPr>
          <p:nvPr>
            <p:ph idx="1"/>
          </p:nvPr>
        </p:nvSpPr>
        <p:spPr>
          <a:xfrm>
            <a:off x="677334" y="2458065"/>
            <a:ext cx="7325031" cy="3657600"/>
          </a:xfrm>
        </p:spPr>
        <p:txBody>
          <a:bodyPr>
            <a:normAutofit/>
          </a:bodyPr>
          <a:lstStyle/>
          <a:p>
            <a:r>
              <a:rPr lang="en-US" sz="2400" b="1" dirty="0"/>
              <a:t>There is an audit unit for all health related boards, so a particular board has nothing to do with who gets audited.  Range of audits for different boards range from 5% to 100% (Massage Board).</a:t>
            </a:r>
          </a:p>
          <a:p>
            <a:r>
              <a:rPr lang="en-US" sz="2400" b="1" dirty="0"/>
              <a:t>The “LARS system” selects names randomly each month for people who renewed their license.  </a:t>
            </a:r>
          </a:p>
          <a:p>
            <a:r>
              <a:rPr lang="en-US" sz="2400" b="1" dirty="0"/>
              <a:t>The audit occurs one month after the license is renewed.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Desk with productivity items">
            <a:extLst>
              <a:ext uri="{FF2B5EF4-FFF2-40B4-BE49-F238E27FC236}">
                <a16:creationId xmlns:a16="http://schemas.microsoft.com/office/drawing/2014/main" id="{B730B84B-48DD-48B6-523B-55F106063DDA}"/>
              </a:ext>
            </a:extLst>
          </p:cNvPr>
          <p:cNvPicPr>
            <a:picLocks noChangeAspect="1"/>
          </p:cNvPicPr>
          <p:nvPr/>
        </p:nvPicPr>
        <p:blipFill rotWithShape="1">
          <a:blip r:embed="rId2"/>
          <a:srcRect l="18238" r="4653" b="-2"/>
          <a:stretch/>
        </p:blipFill>
        <p:spPr>
          <a:xfrm>
            <a:off x="4604151" y="-1"/>
            <a:ext cx="7587849"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B4006D9-2874-617C-E6E6-7D1FACF0DAA1}"/>
              </a:ext>
            </a:extLst>
          </p:cNvPr>
          <p:cNvSpPr>
            <a:spLocks noGrp="1"/>
          </p:cNvSpPr>
          <p:nvPr>
            <p:ph type="title"/>
          </p:nvPr>
        </p:nvSpPr>
        <p:spPr>
          <a:xfrm>
            <a:off x="676516" y="340852"/>
            <a:ext cx="3851123" cy="1320800"/>
          </a:xfrm>
        </p:spPr>
        <p:txBody>
          <a:bodyPr>
            <a:normAutofit/>
          </a:bodyPr>
          <a:lstStyle/>
          <a:p>
            <a:r>
              <a:rPr lang="en-US" dirty="0"/>
              <a:t>Glitch in the Audit Process</a:t>
            </a:r>
          </a:p>
        </p:txBody>
      </p:sp>
      <p:sp>
        <p:nvSpPr>
          <p:cNvPr id="3" name="Content Placeholder 2">
            <a:extLst>
              <a:ext uri="{FF2B5EF4-FFF2-40B4-BE49-F238E27FC236}">
                <a16:creationId xmlns:a16="http://schemas.microsoft.com/office/drawing/2014/main" id="{6E7CE634-9EA7-0941-9485-7CC6DC0EFBCE}"/>
              </a:ext>
            </a:extLst>
          </p:cNvPr>
          <p:cNvSpPr>
            <a:spLocks noGrp="1"/>
          </p:cNvSpPr>
          <p:nvPr>
            <p:ph idx="1"/>
          </p:nvPr>
        </p:nvSpPr>
        <p:spPr>
          <a:xfrm>
            <a:off x="334296" y="1661652"/>
            <a:ext cx="5093109" cy="4281387"/>
          </a:xfrm>
        </p:spPr>
        <p:txBody>
          <a:bodyPr>
            <a:noAutofit/>
          </a:bodyPr>
          <a:lstStyle/>
          <a:p>
            <a:pPr>
              <a:lnSpc>
                <a:spcPct val="90000"/>
              </a:lnSpc>
            </a:pPr>
            <a:r>
              <a:rPr lang="en-US" b="1" i="0" u="none" strike="noStrike" baseline="0" dirty="0">
                <a:latin typeface="+mj-lt"/>
              </a:rPr>
              <a:t>Sept. 2022 Board of Examiners Meeting:  </a:t>
            </a:r>
            <a:r>
              <a:rPr lang="en-US" b="1" dirty="0">
                <a:latin typeface="+mj-lt"/>
              </a:rPr>
              <a:t>TPA asked about a potential audit backlog because the administrator had told a TPA member it might be a year or more before their audit was reviewed.</a:t>
            </a:r>
          </a:p>
          <a:p>
            <a:pPr>
              <a:lnSpc>
                <a:spcPct val="90000"/>
              </a:lnSpc>
            </a:pPr>
            <a:r>
              <a:rPr lang="en-US" b="1" i="0" u="none" strike="noStrike" baseline="0" dirty="0">
                <a:latin typeface="+mj-lt"/>
              </a:rPr>
              <a:t>Administrator at the time reported that there were roughly 5-6 feet of backlogged paper audits.  BOE asked for more info at next meeting.</a:t>
            </a:r>
          </a:p>
          <a:p>
            <a:pPr>
              <a:lnSpc>
                <a:spcPct val="90000"/>
              </a:lnSpc>
            </a:pPr>
            <a:r>
              <a:rPr lang="en-US" b="1" i="0" u="none" strike="noStrike" baseline="0" dirty="0">
                <a:latin typeface="+mj-lt"/>
              </a:rPr>
              <a:t>Dec. 2022 BOE meeting  CE Audit discussion:</a:t>
            </a:r>
          </a:p>
          <a:p>
            <a:pPr lvl="1">
              <a:lnSpc>
                <a:spcPct val="90000"/>
              </a:lnSpc>
            </a:pPr>
            <a:r>
              <a:rPr lang="en-US" sz="1800" b="1" i="0" u="none" strike="noStrike" baseline="0" dirty="0">
                <a:latin typeface="+mj-lt"/>
              </a:rPr>
              <a:t>A few audits outstanding  between 2017 and 2019 (about 30)</a:t>
            </a:r>
          </a:p>
          <a:p>
            <a:pPr lvl="1">
              <a:lnSpc>
                <a:spcPct val="90000"/>
              </a:lnSpc>
            </a:pPr>
            <a:r>
              <a:rPr lang="en-US" sz="1800" b="1" dirty="0">
                <a:latin typeface="+mj-lt"/>
              </a:rPr>
              <a:t>Around 60 audits not reviewed in 2020</a:t>
            </a:r>
          </a:p>
          <a:p>
            <a:pPr lvl="1">
              <a:lnSpc>
                <a:spcPct val="90000"/>
              </a:lnSpc>
            </a:pPr>
            <a:r>
              <a:rPr lang="en-US" sz="1800" b="1" i="0" u="none" strike="noStrike" baseline="0" dirty="0">
                <a:latin typeface="+mj-lt"/>
              </a:rPr>
              <a:t>Appears that no audits reviewed between 2021 and 2023</a:t>
            </a:r>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3253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38B4-BAF1-D79B-F674-C74D5D1C1E6C}"/>
              </a:ext>
            </a:extLst>
          </p:cNvPr>
          <p:cNvSpPr>
            <a:spLocks noGrp="1"/>
          </p:cNvSpPr>
          <p:nvPr>
            <p:ph type="title"/>
          </p:nvPr>
        </p:nvSpPr>
        <p:spPr>
          <a:xfrm>
            <a:off x="757803" y="442454"/>
            <a:ext cx="6036287" cy="816077"/>
          </a:xfrm>
        </p:spPr>
        <p:txBody>
          <a:bodyPr>
            <a:normAutofit fontScale="90000"/>
          </a:bodyPr>
          <a:lstStyle/>
          <a:p>
            <a:r>
              <a:rPr lang="en-US" dirty="0"/>
              <a:t>Actions Taken by Board of Examiners</a:t>
            </a:r>
          </a:p>
        </p:txBody>
      </p:sp>
      <p:sp>
        <p:nvSpPr>
          <p:cNvPr id="3" name="Content Placeholder 2">
            <a:extLst>
              <a:ext uri="{FF2B5EF4-FFF2-40B4-BE49-F238E27FC236}">
                <a16:creationId xmlns:a16="http://schemas.microsoft.com/office/drawing/2014/main" id="{28EBF0A2-9EEC-F6B8-07CA-A6F66FA72883}"/>
              </a:ext>
            </a:extLst>
          </p:cNvPr>
          <p:cNvSpPr>
            <a:spLocks noGrp="1"/>
          </p:cNvSpPr>
          <p:nvPr>
            <p:ph idx="1"/>
          </p:nvPr>
        </p:nvSpPr>
        <p:spPr>
          <a:xfrm>
            <a:off x="491253" y="1769806"/>
            <a:ext cx="7217238" cy="4237704"/>
          </a:xfrm>
        </p:spPr>
        <p:txBody>
          <a:bodyPr>
            <a:normAutofit/>
          </a:bodyPr>
          <a:lstStyle/>
          <a:p>
            <a:r>
              <a:rPr lang="en-US" sz="2000" b="1" i="0" u="none" strike="noStrike" baseline="0" dirty="0">
                <a:latin typeface="+mj-lt"/>
              </a:rPr>
              <a:t>Vote  by </a:t>
            </a:r>
            <a:r>
              <a:rPr lang="en-US" sz="2000" b="1" dirty="0">
                <a:latin typeface="+mj-lt"/>
              </a:rPr>
              <a:t>BOE in Dec. 2022 </a:t>
            </a:r>
            <a:r>
              <a:rPr lang="en-US" sz="2000" b="1" i="0" u="none" strike="noStrike" baseline="0" dirty="0">
                <a:latin typeface="+mj-lt"/>
              </a:rPr>
              <a:t>to close CE audits from 2017-2020 with a letter to licensees saying that the file has been closed with no action.  This letter went out in </a:t>
            </a:r>
            <a:r>
              <a:rPr lang="en-US" sz="2000" b="1" dirty="0">
                <a:latin typeface="+mj-lt"/>
              </a:rPr>
              <a:t>Sept. 2023. </a:t>
            </a:r>
            <a:endParaRPr lang="en-US" sz="2000" b="1" i="0" u="none" strike="noStrike" baseline="0" dirty="0">
              <a:latin typeface="+mj-lt"/>
            </a:endParaRPr>
          </a:p>
          <a:p>
            <a:r>
              <a:rPr lang="en-US" sz="2000" b="1" i="0" u="none" strike="noStrike" baseline="0" dirty="0">
                <a:latin typeface="+mj-lt"/>
              </a:rPr>
              <a:t>Vote to appoint four Board consultants to review CE in Dec. 2022.  Denise Davis, Kimberly Brown, Mark Sigler, Susan Strickler.  Payment $100 per six audits.  First batch of 120 audits sent in Sept. 2023.  Two  more file boxes to be scanned.</a:t>
            </a:r>
          </a:p>
          <a:p>
            <a:r>
              <a:rPr lang="en-US" sz="2000" b="1" i="0" u="none" strike="noStrike" baseline="0" dirty="0">
                <a:latin typeface="+mj-lt"/>
              </a:rPr>
              <a:t>June 2023, Board of Examiners voted to allow licensees to use CE Broker for audits on an optional basis.  </a:t>
            </a:r>
            <a:r>
              <a:rPr lang="en-US" sz="2000" b="1" dirty="0"/>
              <a:t>Email on June 13, 2023 to all licensees that the BOE had partnered with CE Broker for audits.</a:t>
            </a:r>
            <a:endParaRPr lang="en-US" sz="2000" b="1" i="0" u="none" strike="noStrike" baseline="0" dirty="0">
              <a:latin typeface="+mj-lt"/>
            </a:endParaRPr>
          </a:p>
          <a:p>
            <a:r>
              <a:rPr lang="en-US" sz="2000" b="1" dirty="0">
                <a:latin typeface="+mj-lt"/>
              </a:rPr>
              <a:t>Vote in Sept. 2023 to conduct all CE audits via CE Broker</a:t>
            </a:r>
          </a:p>
          <a:p>
            <a:endParaRPr lang="en-US" dirty="0"/>
          </a:p>
        </p:txBody>
      </p:sp>
    </p:spTree>
    <p:extLst>
      <p:ext uri="{BB962C8B-B14F-4D97-AF65-F5344CB8AC3E}">
        <p14:creationId xmlns:p14="http://schemas.microsoft.com/office/powerpoint/2010/main" val="3921850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D082-FDD0-9EBB-2814-5C0ED683C885}"/>
              </a:ext>
            </a:extLst>
          </p:cNvPr>
          <p:cNvSpPr>
            <a:spLocks noGrp="1"/>
          </p:cNvSpPr>
          <p:nvPr>
            <p:ph type="title"/>
          </p:nvPr>
        </p:nvSpPr>
        <p:spPr>
          <a:xfrm>
            <a:off x="707563" y="643812"/>
            <a:ext cx="5585083" cy="779206"/>
          </a:xfrm>
        </p:spPr>
        <p:txBody>
          <a:bodyPr/>
          <a:lstStyle/>
          <a:p>
            <a:r>
              <a:rPr lang="en-US" dirty="0"/>
              <a:t>CE Broker Information</a:t>
            </a:r>
          </a:p>
        </p:txBody>
      </p:sp>
      <p:sp>
        <p:nvSpPr>
          <p:cNvPr id="3" name="Content Placeholder 2">
            <a:extLst>
              <a:ext uri="{FF2B5EF4-FFF2-40B4-BE49-F238E27FC236}">
                <a16:creationId xmlns:a16="http://schemas.microsoft.com/office/drawing/2014/main" id="{2A3F37A3-2251-E3AF-9CFB-853DCD577010}"/>
              </a:ext>
            </a:extLst>
          </p:cNvPr>
          <p:cNvSpPr>
            <a:spLocks noGrp="1"/>
          </p:cNvSpPr>
          <p:nvPr>
            <p:ph idx="1"/>
          </p:nvPr>
        </p:nvSpPr>
        <p:spPr>
          <a:xfrm>
            <a:off x="707564" y="1465007"/>
            <a:ext cx="6273340" cy="4749181"/>
          </a:xfrm>
        </p:spPr>
        <p:txBody>
          <a:bodyPr>
            <a:normAutofit/>
          </a:bodyPr>
          <a:lstStyle/>
          <a:p>
            <a:r>
              <a:rPr lang="en-US" sz="2000" b="1" dirty="0"/>
              <a:t>CE Broker is in multiple states and has contracted with multiple boards in the Dept. of Health.</a:t>
            </a:r>
          </a:p>
          <a:p>
            <a:r>
              <a:rPr lang="en-US" sz="2000" b="1" dirty="0"/>
              <a:t>Provides a free Basic Account to track CE</a:t>
            </a:r>
          </a:p>
          <a:p>
            <a:r>
              <a:rPr lang="en-US" sz="2000" b="1" dirty="0"/>
              <a:t>Allows viewing of your CE and  progress toward compliance with the TN CE requirements</a:t>
            </a:r>
          </a:p>
          <a:p>
            <a:r>
              <a:rPr lang="en-US" sz="2000" b="1" dirty="0"/>
              <a:t>Some education providers will automatically report course completion, or you can upload information.</a:t>
            </a:r>
          </a:p>
          <a:p>
            <a:r>
              <a:rPr lang="en-US" sz="2000" b="1" dirty="0"/>
              <a:t>Offers online courses and provides support.</a:t>
            </a:r>
          </a:p>
          <a:p>
            <a:r>
              <a:rPr lang="en-US" sz="2000" b="1" dirty="0"/>
              <a:t>CE Broker offered a webinar on how to get started and activate an account on June 28, 2023.</a:t>
            </a:r>
          </a:p>
        </p:txBody>
      </p:sp>
    </p:spTree>
    <p:extLst>
      <p:ext uri="{BB962C8B-B14F-4D97-AF65-F5344CB8AC3E}">
        <p14:creationId xmlns:p14="http://schemas.microsoft.com/office/powerpoint/2010/main" val="2673522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E278-420D-E71B-BA18-596E1DF1E43C}"/>
              </a:ext>
            </a:extLst>
          </p:cNvPr>
          <p:cNvSpPr>
            <a:spLocks noGrp="1"/>
          </p:cNvSpPr>
          <p:nvPr>
            <p:ph type="title"/>
          </p:nvPr>
        </p:nvSpPr>
        <p:spPr/>
        <p:txBody>
          <a:bodyPr/>
          <a:lstStyle/>
          <a:p>
            <a:r>
              <a:rPr lang="en-US" dirty="0"/>
              <a:t>TPA has had conversations with CE Broker</a:t>
            </a:r>
          </a:p>
        </p:txBody>
      </p:sp>
      <p:sp>
        <p:nvSpPr>
          <p:cNvPr id="3" name="Content Placeholder 2">
            <a:extLst>
              <a:ext uri="{FF2B5EF4-FFF2-40B4-BE49-F238E27FC236}">
                <a16:creationId xmlns:a16="http://schemas.microsoft.com/office/drawing/2014/main" id="{59D6B0C8-7464-C467-827D-F8B56FB3FFC9}"/>
              </a:ext>
            </a:extLst>
          </p:cNvPr>
          <p:cNvSpPr>
            <a:spLocks noGrp="1"/>
          </p:cNvSpPr>
          <p:nvPr>
            <p:ph idx="1"/>
          </p:nvPr>
        </p:nvSpPr>
        <p:spPr>
          <a:xfrm>
            <a:off x="501085" y="1930400"/>
            <a:ext cx="7512206" cy="4109882"/>
          </a:xfrm>
        </p:spPr>
        <p:txBody>
          <a:bodyPr>
            <a:normAutofit/>
          </a:bodyPr>
          <a:lstStyle/>
          <a:p>
            <a:r>
              <a:rPr lang="en-US" b="1" dirty="0"/>
              <a:t>Licensees do not have to have a CE Broker account unless they are audited, but many may choose to do so in advance.</a:t>
            </a:r>
          </a:p>
          <a:p>
            <a:r>
              <a:rPr lang="en-US" b="1" dirty="0"/>
              <a:t>TPA is looking into becoming a CE provider which automatically uploads to CE Broker</a:t>
            </a:r>
          </a:p>
          <a:p>
            <a:r>
              <a:rPr lang="en-US" b="1" dirty="0"/>
              <a:t>Exploring ways to partner with CE Broker for Tennessee psychologists (possible discount on premium CE Broker accounts)</a:t>
            </a:r>
          </a:p>
          <a:p>
            <a:r>
              <a:rPr lang="en-US" b="1" dirty="0"/>
              <a:t>We are doing CE course in conjunction with CE Broker to discuss current CE requirements and the process of responding to an audit with CE Broker on Dec. 20, 2023.</a:t>
            </a:r>
          </a:p>
          <a:p>
            <a:r>
              <a:rPr lang="en-US" b="1" dirty="0"/>
              <a:t>This course will be an online course which may then become available as a home study.</a:t>
            </a:r>
          </a:p>
        </p:txBody>
      </p:sp>
    </p:spTree>
    <p:extLst>
      <p:ext uri="{BB962C8B-B14F-4D97-AF65-F5344CB8AC3E}">
        <p14:creationId xmlns:p14="http://schemas.microsoft.com/office/powerpoint/2010/main" val="2424288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726356" cy="1320800"/>
          </a:xfrm>
        </p:spPr>
        <p:txBody>
          <a:bodyPr anchor="t">
            <a:normAutofit/>
          </a:bodyPr>
          <a:lstStyle/>
          <a:p>
            <a:r>
              <a:rPr lang="en-US" dirty="0"/>
              <a:t>Failure to Obtain Required CE if Audited</a:t>
            </a:r>
            <a:endParaRPr lang="en-US" dirty="0">
              <a:effectLst/>
            </a:endParaRPr>
          </a:p>
        </p:txBody>
      </p:sp>
      <p:sp>
        <p:nvSpPr>
          <p:cNvPr id="3" name="Content Placeholder 2"/>
          <p:cNvSpPr>
            <a:spLocks noGrp="1"/>
          </p:cNvSpPr>
          <p:nvPr>
            <p:ph idx="1"/>
          </p:nvPr>
        </p:nvSpPr>
        <p:spPr>
          <a:xfrm>
            <a:off x="677334" y="2160590"/>
            <a:ext cx="5723466" cy="3701270"/>
          </a:xfrm>
        </p:spPr>
        <p:txBody>
          <a:bodyPr>
            <a:normAutofit fontScale="92500" lnSpcReduction="10000"/>
          </a:bodyPr>
          <a:lstStyle/>
          <a:p>
            <a:r>
              <a:rPr lang="en-US" b="1" dirty="0"/>
              <a:t>Deficiency letter will be sent with a second letter to follow if no response</a:t>
            </a:r>
          </a:p>
          <a:p>
            <a:r>
              <a:rPr lang="en-US" b="1" dirty="0"/>
              <a:t>3 months from date on letter to obtain CE</a:t>
            </a:r>
          </a:p>
          <a:p>
            <a:r>
              <a:rPr lang="en-US" b="1" dirty="0"/>
              <a:t>If no response to second letter, sent to Office of General Counsel</a:t>
            </a:r>
          </a:p>
          <a:p>
            <a:r>
              <a:rPr lang="en-US" b="1" dirty="0"/>
              <a:t>Failure will result in $100 penalty and an agreed citation  or a consent order (or a contested case before the Board) </a:t>
            </a:r>
          </a:p>
          <a:p>
            <a:r>
              <a:rPr lang="en-US" b="1" dirty="0"/>
              <a:t>If reaches the level of a consent order, reported to the National Practitioner Databank</a:t>
            </a:r>
          </a:p>
          <a:p>
            <a:r>
              <a:rPr lang="en-US" b="1" dirty="0"/>
              <a:t>One year to make up the CE </a:t>
            </a:r>
          </a:p>
          <a:p>
            <a:r>
              <a:rPr lang="en-US" b="1" dirty="0"/>
              <a:t>If not, additional disciplinary action</a:t>
            </a:r>
          </a:p>
        </p:txBody>
      </p:sp>
      <p:pic>
        <p:nvPicPr>
          <p:cNvPr id="7" name="Graphic 6" descr="Lightning">
            <a:extLst>
              <a:ext uri="{FF2B5EF4-FFF2-40B4-BE49-F238E27FC236}">
                <a16:creationId xmlns:a16="http://schemas.microsoft.com/office/drawing/2014/main" id="{F0D6D779-7B24-9512-A8B9-D1E966A34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8695" y="2522794"/>
            <a:ext cx="3145536" cy="314553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B657-B485-9F0C-62C4-1DB09C0CB7BF}"/>
              </a:ext>
            </a:extLst>
          </p:cNvPr>
          <p:cNvSpPr>
            <a:spLocks noGrp="1"/>
          </p:cNvSpPr>
          <p:nvPr>
            <p:ph type="title"/>
          </p:nvPr>
        </p:nvSpPr>
        <p:spPr>
          <a:xfrm>
            <a:off x="648929" y="688259"/>
            <a:ext cx="6430297" cy="1081548"/>
          </a:xfrm>
        </p:spPr>
        <p:txBody>
          <a:bodyPr>
            <a:normAutofit fontScale="90000"/>
          </a:bodyPr>
          <a:lstStyle/>
          <a:p>
            <a:r>
              <a:rPr lang="en-US" dirty="0"/>
              <a:t>Certified Psychological Assistant CE</a:t>
            </a:r>
          </a:p>
        </p:txBody>
      </p:sp>
      <p:sp>
        <p:nvSpPr>
          <p:cNvPr id="3" name="Content Placeholder 2">
            <a:extLst>
              <a:ext uri="{FF2B5EF4-FFF2-40B4-BE49-F238E27FC236}">
                <a16:creationId xmlns:a16="http://schemas.microsoft.com/office/drawing/2014/main" id="{28FF8151-4771-1BB4-B555-D7ADB9216E65}"/>
              </a:ext>
            </a:extLst>
          </p:cNvPr>
          <p:cNvSpPr>
            <a:spLocks noGrp="1"/>
          </p:cNvSpPr>
          <p:nvPr>
            <p:ph idx="1"/>
          </p:nvPr>
        </p:nvSpPr>
        <p:spPr>
          <a:xfrm>
            <a:off x="501444" y="2075510"/>
            <a:ext cx="6902245" cy="3971330"/>
          </a:xfrm>
        </p:spPr>
        <p:txBody>
          <a:bodyPr>
            <a:noAutofit/>
          </a:bodyPr>
          <a:lstStyle/>
          <a:p>
            <a:r>
              <a:rPr lang="en-US" sz="2400" b="1" dirty="0"/>
              <a:t>At present,  CPA’s  CE is at the discretion of the supervisor.</a:t>
            </a:r>
          </a:p>
          <a:p>
            <a:r>
              <a:rPr lang="en-US" sz="2400" b="1" dirty="0"/>
              <a:t>Discussion at Sept. BOE meeting as to whether there should be some explicit requirements.</a:t>
            </a:r>
          </a:p>
          <a:p>
            <a:r>
              <a:rPr lang="en-US" sz="2400" b="1" dirty="0"/>
              <a:t>66 CPA certificates at present</a:t>
            </a:r>
          </a:p>
          <a:p>
            <a:r>
              <a:rPr lang="en-US" sz="2400" b="1" dirty="0"/>
              <a:t>The Board of Examiners asked TPA to survey the CPAs and CPA supervisors to gather more information about their work, how long they have been licensed, what supervisors currently require.</a:t>
            </a:r>
          </a:p>
        </p:txBody>
      </p:sp>
    </p:spTree>
    <p:extLst>
      <p:ext uri="{BB962C8B-B14F-4D97-AF65-F5344CB8AC3E}">
        <p14:creationId xmlns:p14="http://schemas.microsoft.com/office/powerpoint/2010/main" val="1337394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F822-6620-915C-36F9-FF1F14404AA2}"/>
              </a:ext>
            </a:extLst>
          </p:cNvPr>
          <p:cNvSpPr>
            <a:spLocks noGrp="1"/>
          </p:cNvSpPr>
          <p:nvPr>
            <p:ph type="title"/>
          </p:nvPr>
        </p:nvSpPr>
        <p:spPr/>
        <p:txBody>
          <a:bodyPr/>
          <a:lstStyle/>
          <a:p>
            <a:r>
              <a:rPr lang="en-US" dirty="0"/>
              <a:t>Who are the CPAs and what do they do?</a:t>
            </a:r>
          </a:p>
        </p:txBody>
      </p:sp>
      <p:sp>
        <p:nvSpPr>
          <p:cNvPr id="3" name="Content Placeholder 2">
            <a:extLst>
              <a:ext uri="{FF2B5EF4-FFF2-40B4-BE49-F238E27FC236}">
                <a16:creationId xmlns:a16="http://schemas.microsoft.com/office/drawing/2014/main" id="{8A56CF6E-D969-7416-00AE-F5FD202A304F}"/>
              </a:ext>
            </a:extLst>
          </p:cNvPr>
          <p:cNvSpPr>
            <a:spLocks noGrp="1"/>
          </p:cNvSpPr>
          <p:nvPr>
            <p:ph idx="1"/>
          </p:nvPr>
        </p:nvSpPr>
        <p:spPr/>
        <p:txBody>
          <a:bodyPr>
            <a:normAutofit/>
          </a:bodyPr>
          <a:lstStyle/>
          <a:p>
            <a:r>
              <a:rPr lang="en-US" sz="2000" dirty="0"/>
              <a:t>Two thirds have been CPAs for five year or less</a:t>
            </a:r>
          </a:p>
          <a:p>
            <a:r>
              <a:rPr lang="en-US" sz="2000" dirty="0"/>
              <a:t>Three fourths became a CPA to work in a medical center or private practice</a:t>
            </a:r>
          </a:p>
          <a:p>
            <a:r>
              <a:rPr lang="en-US" sz="2000" dirty="0"/>
              <a:t>Four fifths plan on keeping the certification indefinitely.</a:t>
            </a:r>
          </a:p>
          <a:p>
            <a:r>
              <a:rPr lang="en-US" sz="2000" dirty="0"/>
              <a:t>Most of the work is in psychological evaluations, administering testing</a:t>
            </a:r>
          </a:p>
          <a:p>
            <a:r>
              <a:rPr lang="en-US" sz="2000" dirty="0"/>
              <a:t>About a third also assist with classification/recommendations, screen for treatments, participate in research and provide educational information.</a:t>
            </a:r>
          </a:p>
          <a:p>
            <a:r>
              <a:rPr lang="en-US" sz="2000" dirty="0"/>
              <a:t>About two thirds obtain some type of continuing education.</a:t>
            </a:r>
          </a:p>
        </p:txBody>
      </p:sp>
    </p:spTree>
    <p:extLst>
      <p:ext uri="{BB962C8B-B14F-4D97-AF65-F5344CB8AC3E}">
        <p14:creationId xmlns:p14="http://schemas.microsoft.com/office/powerpoint/2010/main" val="588938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5142-EA2F-CC76-B114-861848F97DC5}"/>
              </a:ext>
            </a:extLst>
          </p:cNvPr>
          <p:cNvSpPr>
            <a:spLocks noGrp="1"/>
          </p:cNvSpPr>
          <p:nvPr>
            <p:ph type="title"/>
          </p:nvPr>
        </p:nvSpPr>
        <p:spPr/>
        <p:txBody>
          <a:bodyPr/>
          <a:lstStyle/>
          <a:p>
            <a:r>
              <a:rPr lang="en-US" dirty="0"/>
              <a:t>Continuing Education for CPAs</a:t>
            </a:r>
          </a:p>
        </p:txBody>
      </p:sp>
      <p:sp>
        <p:nvSpPr>
          <p:cNvPr id="3" name="Content Placeholder 2">
            <a:extLst>
              <a:ext uri="{FF2B5EF4-FFF2-40B4-BE49-F238E27FC236}">
                <a16:creationId xmlns:a16="http://schemas.microsoft.com/office/drawing/2014/main" id="{07161EAF-879D-A74E-D311-B8820E1E48BD}"/>
              </a:ext>
            </a:extLst>
          </p:cNvPr>
          <p:cNvSpPr>
            <a:spLocks noGrp="1"/>
          </p:cNvSpPr>
          <p:nvPr>
            <p:ph idx="1"/>
          </p:nvPr>
        </p:nvSpPr>
        <p:spPr/>
        <p:txBody>
          <a:bodyPr/>
          <a:lstStyle/>
          <a:p>
            <a:r>
              <a:rPr lang="en-US" dirty="0"/>
              <a:t>About a third of CPAs do not get CE due to a brief time in the position, no need for CE, or already in a training program.</a:t>
            </a:r>
          </a:p>
          <a:p>
            <a:r>
              <a:rPr lang="en-US" dirty="0"/>
              <a:t>Supervisors say they do not require CE about a third of the time due to the same reasons.</a:t>
            </a:r>
          </a:p>
          <a:p>
            <a:endParaRPr lang="en-US" dirty="0"/>
          </a:p>
          <a:p>
            <a:r>
              <a:rPr lang="en-US" dirty="0"/>
              <a:t>If they DO get CE, CPAs vary in how much CE they do.  </a:t>
            </a:r>
          </a:p>
          <a:p>
            <a:r>
              <a:rPr lang="en-US" dirty="0"/>
              <a:t>About a fourth do 0-5 hours a year, and about a fourth do more than 20 hours.  Half fall between 6 and 20 hours.</a:t>
            </a:r>
          </a:p>
          <a:p>
            <a:r>
              <a:rPr lang="en-US" dirty="0"/>
              <a:t>Most do not have a set number of hours.</a:t>
            </a:r>
          </a:p>
          <a:p>
            <a:endParaRPr lang="en-US" dirty="0"/>
          </a:p>
        </p:txBody>
      </p:sp>
    </p:spTree>
    <p:extLst>
      <p:ext uri="{BB962C8B-B14F-4D97-AF65-F5344CB8AC3E}">
        <p14:creationId xmlns:p14="http://schemas.microsoft.com/office/powerpoint/2010/main" val="2187376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36FF3D-E07A-11EC-DC61-48EF19C590DF}"/>
              </a:ext>
            </a:extLst>
          </p:cNvPr>
          <p:cNvSpPr>
            <a:spLocks noGrp="1"/>
          </p:cNvSpPr>
          <p:nvPr>
            <p:ph type="title"/>
          </p:nvPr>
        </p:nvSpPr>
        <p:spPr>
          <a:xfrm>
            <a:off x="7181723" y="609600"/>
            <a:ext cx="4512989" cy="1415845"/>
          </a:xfrm>
        </p:spPr>
        <p:txBody>
          <a:bodyPr anchor="ctr">
            <a:normAutofit/>
          </a:bodyPr>
          <a:lstStyle/>
          <a:p>
            <a:r>
              <a:rPr lang="en-US" dirty="0">
                <a:solidFill>
                  <a:schemeClr val="bg1"/>
                </a:solidFill>
              </a:rPr>
              <a:t>Is there a need for required CE?</a:t>
            </a:r>
          </a:p>
        </p:txBody>
      </p:sp>
      <p:pic>
        <p:nvPicPr>
          <p:cNvPr id="7" name="Graphic 6" descr="Stopwatch">
            <a:extLst>
              <a:ext uri="{FF2B5EF4-FFF2-40B4-BE49-F238E27FC236}">
                <a16:creationId xmlns:a16="http://schemas.microsoft.com/office/drawing/2014/main" id="{9B0E3F29-9E76-9736-E76A-C7B8F10F60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917A46CE-646B-8D5E-4AD9-FB9810E2E617}"/>
              </a:ext>
            </a:extLst>
          </p:cNvPr>
          <p:cNvSpPr>
            <a:spLocks noGrp="1"/>
          </p:cNvSpPr>
          <p:nvPr>
            <p:ph idx="1"/>
          </p:nvPr>
        </p:nvSpPr>
        <p:spPr>
          <a:xfrm>
            <a:off x="7181725" y="2837329"/>
            <a:ext cx="4512988" cy="3317938"/>
          </a:xfrm>
        </p:spPr>
        <p:txBody>
          <a:bodyPr anchor="t">
            <a:normAutofit/>
          </a:bodyPr>
          <a:lstStyle/>
          <a:p>
            <a:r>
              <a:rPr lang="en-US" sz="2000" dirty="0">
                <a:solidFill>
                  <a:schemeClr val="bg1"/>
                </a:solidFill>
              </a:rPr>
              <a:t>The majority of CPAs and supervisors think it would be helpful.</a:t>
            </a:r>
          </a:p>
          <a:p>
            <a:r>
              <a:rPr lang="en-US" sz="2000" dirty="0">
                <a:solidFill>
                  <a:schemeClr val="bg1"/>
                </a:solidFill>
              </a:rPr>
              <a:t>CPA average is to have 5-10 hours per cycle</a:t>
            </a:r>
          </a:p>
          <a:p>
            <a:r>
              <a:rPr lang="en-US" sz="2000" dirty="0">
                <a:solidFill>
                  <a:schemeClr val="bg1"/>
                </a:solidFill>
              </a:rPr>
              <a:t>Supervisor average is lower </a:t>
            </a:r>
          </a:p>
          <a:p>
            <a:pPr lvl="1"/>
            <a:r>
              <a:rPr lang="en-US" sz="1800" dirty="0">
                <a:solidFill>
                  <a:schemeClr val="bg1"/>
                </a:solidFill>
              </a:rPr>
              <a:t>48% say 0-5</a:t>
            </a:r>
          </a:p>
          <a:p>
            <a:pPr lvl="1"/>
            <a:r>
              <a:rPr lang="en-US" sz="1800" dirty="0">
                <a:solidFill>
                  <a:schemeClr val="bg1"/>
                </a:solidFill>
              </a:rPr>
              <a:t>28% say 6-10</a:t>
            </a:r>
          </a:p>
          <a:p>
            <a:pPr lvl="1"/>
            <a:r>
              <a:rPr lang="en-US" sz="1800" dirty="0">
                <a:solidFill>
                  <a:schemeClr val="bg1"/>
                </a:solidFill>
              </a:rPr>
              <a:t>24% say 11 or more</a:t>
            </a:r>
          </a:p>
        </p:txBody>
      </p:sp>
    </p:spTree>
    <p:extLst>
      <p:ext uri="{BB962C8B-B14F-4D97-AF65-F5344CB8AC3E}">
        <p14:creationId xmlns:p14="http://schemas.microsoft.com/office/powerpoint/2010/main" val="116291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F3E1-34CF-9AD4-C949-71FF2EA03260}"/>
              </a:ext>
            </a:extLst>
          </p:cNvPr>
          <p:cNvSpPr>
            <a:spLocks noGrp="1"/>
          </p:cNvSpPr>
          <p:nvPr>
            <p:ph type="title"/>
          </p:nvPr>
        </p:nvSpPr>
        <p:spPr>
          <a:xfrm>
            <a:off x="677334" y="609600"/>
            <a:ext cx="8596668" cy="1320800"/>
          </a:xfrm>
        </p:spPr>
        <p:txBody>
          <a:bodyPr anchor="t">
            <a:normAutofit/>
          </a:bodyPr>
          <a:lstStyle/>
          <a:p>
            <a:r>
              <a:rPr lang="en-US" dirty="0"/>
              <a:t>Psychological Testing Technician Duties</a:t>
            </a:r>
          </a:p>
        </p:txBody>
      </p:sp>
      <p:sp>
        <p:nvSpPr>
          <p:cNvPr id="3" name="Content Placeholder 2">
            <a:extLst>
              <a:ext uri="{FF2B5EF4-FFF2-40B4-BE49-F238E27FC236}">
                <a16:creationId xmlns:a16="http://schemas.microsoft.com/office/drawing/2014/main" id="{DA6E3592-C7E5-C129-DB1E-48EBF1EC5D73}"/>
              </a:ext>
            </a:extLst>
          </p:cNvPr>
          <p:cNvSpPr>
            <a:spLocks noGrp="1"/>
          </p:cNvSpPr>
          <p:nvPr>
            <p:ph idx="1"/>
          </p:nvPr>
        </p:nvSpPr>
        <p:spPr>
          <a:xfrm>
            <a:off x="677334" y="2160590"/>
            <a:ext cx="5220430" cy="3701270"/>
          </a:xfrm>
        </p:spPr>
        <p:txBody>
          <a:bodyPr>
            <a:normAutofit/>
          </a:bodyPr>
          <a:lstStyle/>
          <a:p>
            <a:r>
              <a:rPr lang="en-US">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orbel" panose="020B0503020204020204" pitchFamily="34" charset="0"/>
                <a:ea typeface="Calibri" panose="020F0502020204030204" pitchFamily="34" charset="0"/>
                <a:cs typeface="Calibri" panose="020F0502020204030204" pitchFamily="34" charset="0"/>
              </a:rPr>
              <a:t>Administer standardized</a:t>
            </a:r>
            <a:r>
              <a:rPr lang="en-US" b="1" spc="-25" dirty="0">
                <a:effectLst/>
                <a:latin typeface="Corbel" panose="020B0503020204020204" pitchFamily="34" charset="0"/>
                <a:ea typeface="Calibri" panose="020F0502020204030204" pitchFamily="34" charset="0"/>
                <a:cs typeface="Calibri" panose="020F0502020204030204" pitchFamily="34" charset="0"/>
              </a:rPr>
              <a:t> </a:t>
            </a:r>
            <a:r>
              <a:rPr lang="en-US" b="1" dirty="0">
                <a:effectLst/>
                <a:latin typeface="Corbel" panose="020B0503020204020204" pitchFamily="34" charset="0"/>
                <a:ea typeface="Calibri" panose="020F0502020204030204" pitchFamily="34" charset="0"/>
                <a:cs typeface="Calibri" panose="020F0502020204030204" pitchFamily="34" charset="0"/>
              </a:rPr>
              <a:t>psychological</a:t>
            </a:r>
            <a:r>
              <a:rPr lang="en-US" b="1" spc="-30" dirty="0">
                <a:effectLst/>
                <a:latin typeface="Corbel" panose="020B0503020204020204" pitchFamily="34" charset="0"/>
                <a:ea typeface="Calibri" panose="020F0502020204030204" pitchFamily="34" charset="0"/>
                <a:cs typeface="Calibri" panose="020F0502020204030204" pitchFamily="34" charset="0"/>
              </a:rPr>
              <a:t> </a:t>
            </a:r>
            <a:r>
              <a:rPr lang="en-US" b="1" dirty="0">
                <a:effectLst/>
                <a:latin typeface="Corbel" panose="020B0503020204020204" pitchFamily="34" charset="0"/>
                <a:ea typeface="Calibri" panose="020F0502020204030204" pitchFamily="34" charset="0"/>
                <a:cs typeface="Calibri" panose="020F0502020204030204" pitchFamily="34" charset="0"/>
              </a:rPr>
              <a:t>and</a:t>
            </a:r>
            <a:r>
              <a:rPr lang="en-US" b="1" spc="-25" dirty="0">
                <a:effectLst/>
                <a:latin typeface="Corbel" panose="020B0503020204020204" pitchFamily="34" charset="0"/>
                <a:ea typeface="Calibri" panose="020F0502020204030204" pitchFamily="34" charset="0"/>
                <a:cs typeface="Calibri" panose="020F0502020204030204" pitchFamily="34" charset="0"/>
              </a:rPr>
              <a:t> </a:t>
            </a:r>
            <a:r>
              <a:rPr lang="en-US" b="1" dirty="0">
                <a:effectLst/>
                <a:latin typeface="Corbel" panose="020B0503020204020204" pitchFamily="34" charset="0"/>
                <a:ea typeface="Calibri" panose="020F0502020204030204" pitchFamily="34" charset="0"/>
                <a:cs typeface="Calibri" panose="020F0502020204030204" pitchFamily="34" charset="0"/>
              </a:rPr>
              <a:t>neuropsychological</a:t>
            </a:r>
            <a:r>
              <a:rPr lang="en-US" b="1" spc="-40" dirty="0">
                <a:effectLst/>
                <a:latin typeface="Corbel" panose="020B0503020204020204" pitchFamily="34" charset="0"/>
                <a:ea typeface="Calibri" panose="020F0502020204030204" pitchFamily="34" charset="0"/>
                <a:cs typeface="Calibri" panose="020F0502020204030204" pitchFamily="34" charset="0"/>
              </a:rPr>
              <a:t> </a:t>
            </a:r>
            <a:r>
              <a:rPr lang="en-US" b="1" dirty="0">
                <a:effectLst/>
                <a:latin typeface="Corbel" panose="020B0503020204020204" pitchFamily="34" charset="0"/>
                <a:ea typeface="Calibri" panose="020F0502020204030204" pitchFamily="34" charset="0"/>
                <a:cs typeface="Calibri" panose="020F0502020204030204" pitchFamily="34" charset="0"/>
              </a:rPr>
              <a:t>tests and score them.</a:t>
            </a:r>
            <a:endParaRPr lang="en-US" b="1">
              <a:effectLst/>
              <a:latin typeface="Corbel" panose="020B0503020204020204" pitchFamily="34" charset="0"/>
              <a:ea typeface="Calibri" panose="020F0502020204030204" pitchFamily="34" charset="0"/>
              <a:cs typeface="Calibri" panose="020F0502020204030204" pitchFamily="34" charset="0"/>
            </a:endParaRPr>
          </a:p>
          <a:p>
            <a:r>
              <a:rPr lang="en-US" b="1" dirty="0">
                <a:latin typeface="Corbel" panose="020B0503020204020204" pitchFamily="34" charset="0"/>
                <a:ea typeface="Calibri" panose="020F0502020204030204" pitchFamily="34" charset="0"/>
                <a:cs typeface="Calibri" panose="020F0502020204030204" pitchFamily="34" charset="0"/>
              </a:rPr>
              <a:t>Observe </a:t>
            </a:r>
            <a:r>
              <a:rPr lang="en-US" b="1" dirty="0">
                <a:effectLst/>
                <a:latin typeface="Corbel" panose="020B0503020204020204" pitchFamily="34" charset="0"/>
                <a:ea typeface="Calibri" panose="020F0502020204030204" pitchFamily="34" charset="0"/>
                <a:cs typeface="Calibri" panose="020F0502020204030204" pitchFamily="34" charset="0"/>
              </a:rPr>
              <a:t>and describe a client's test behavior and test responses.</a:t>
            </a:r>
            <a:r>
              <a:rPr lang="en-US" b="1" spc="200" dirty="0">
                <a:effectLst/>
                <a:latin typeface="Corbel" panose="020B0503020204020204" pitchFamily="34" charset="0"/>
                <a:ea typeface="Calibri" panose="020F0502020204030204" pitchFamily="34" charset="0"/>
                <a:cs typeface="Calibri" panose="020F0502020204030204" pitchFamily="34" charset="0"/>
              </a:rPr>
              <a:t> </a:t>
            </a:r>
            <a:endParaRPr lang="en-US" b="1" spc="200">
              <a:effectLst/>
              <a:latin typeface="Corbel" panose="020B0503020204020204" pitchFamily="34" charset="0"/>
              <a:ea typeface="Calibri" panose="020F0502020204030204" pitchFamily="34" charset="0"/>
              <a:cs typeface="Calibri" panose="020F0502020204030204" pitchFamily="34" charset="0"/>
            </a:endParaRPr>
          </a:p>
          <a:p>
            <a:r>
              <a:rPr lang="en-US" b="1" dirty="0">
                <a:effectLst/>
                <a:latin typeface="Corbel" panose="020B0503020204020204" pitchFamily="34" charset="0"/>
                <a:ea typeface="Calibri" panose="020F0502020204030204" pitchFamily="34" charset="0"/>
                <a:cs typeface="Calibri" panose="020F0502020204030204" pitchFamily="34" charset="0"/>
              </a:rPr>
              <a:t>CANNOT select tests or versions, interpret or write test results, or give test feedback to clients.</a:t>
            </a:r>
            <a:endParaRPr lang="en-US" b="1">
              <a:effectLst/>
              <a:latin typeface="Corbel" panose="020B0503020204020204" pitchFamily="34" charset="0"/>
              <a:ea typeface="Calibri" panose="020F0502020204030204" pitchFamily="34" charset="0"/>
              <a:cs typeface="Calibri" panose="020F0502020204030204" pitchFamily="34" charset="0"/>
            </a:endParaRPr>
          </a:p>
          <a:p>
            <a:r>
              <a:rPr lang="en-US" b="1" dirty="0">
                <a:latin typeface="Corbel" panose="020B0503020204020204" pitchFamily="34" charset="0"/>
                <a:ea typeface="Calibri" panose="020F0502020204030204" pitchFamily="34" charset="0"/>
                <a:cs typeface="Calibri" panose="020F0502020204030204" pitchFamily="34" charset="0"/>
              </a:rPr>
              <a:t>Must be under the supervision of a psychologist or SPE who is registered with the board.</a:t>
            </a:r>
            <a:endParaRPr lang="en-US" b="1">
              <a:latin typeface="Corbel" panose="020B0503020204020204" pitchFamily="34" charset="0"/>
              <a:ea typeface="Calibri" panose="020F0502020204030204" pitchFamily="34" charset="0"/>
              <a:cs typeface="Calibri" panose="020F0502020204030204" pitchFamily="34" charset="0"/>
            </a:endParaRPr>
          </a:p>
          <a:p>
            <a:r>
              <a:rPr lang="en-US" b="1" dirty="0">
                <a:latin typeface="Corbel" panose="020B0503020204020204" pitchFamily="34" charset="0"/>
                <a:ea typeface="Calibri" panose="020F0502020204030204" pitchFamily="34" charset="0"/>
                <a:cs typeface="Calibri" panose="020F0502020204030204" pitchFamily="34" charset="0"/>
              </a:rPr>
              <a:t>Employed by, or contracted with, the same work setting as the supervisor.</a:t>
            </a:r>
            <a:endParaRPr lang="en-US" b="1">
              <a:latin typeface="Corbel" panose="020B0503020204020204" pitchFamily="34" charset="0"/>
              <a:ea typeface="Calibri" panose="020F0502020204030204" pitchFamily="34" charset="0"/>
              <a:cs typeface="Calibri" panose="020F0502020204030204" pitchFamily="34" charset="0"/>
            </a:endParaRPr>
          </a:p>
        </p:txBody>
      </p:sp>
      <p:pic>
        <p:nvPicPr>
          <p:cNvPr id="7" name="Graphic 6" descr="Brain in head">
            <a:extLst>
              <a:ext uri="{FF2B5EF4-FFF2-40B4-BE49-F238E27FC236}">
                <a16:creationId xmlns:a16="http://schemas.microsoft.com/office/drawing/2014/main" id="{6F13D0E1-1FC7-5AEC-E251-60A1855EB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417" y="2159000"/>
            <a:ext cx="3145536" cy="3145536"/>
          </a:xfrm>
          <a:prstGeom prst="rect">
            <a:avLst/>
          </a:prstGeom>
        </p:spPr>
      </p:pic>
    </p:spTree>
    <p:extLst>
      <p:ext uri="{BB962C8B-B14F-4D97-AF65-F5344CB8AC3E}">
        <p14:creationId xmlns:p14="http://schemas.microsoft.com/office/powerpoint/2010/main" val="246017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445B-929C-1B1D-4505-530E6CB11BB7}"/>
              </a:ext>
            </a:extLst>
          </p:cNvPr>
          <p:cNvSpPr>
            <a:spLocks noGrp="1"/>
          </p:cNvSpPr>
          <p:nvPr>
            <p:ph type="title"/>
          </p:nvPr>
        </p:nvSpPr>
        <p:spPr>
          <a:xfrm>
            <a:off x="677334" y="609600"/>
            <a:ext cx="8596668" cy="1320800"/>
          </a:xfrm>
        </p:spPr>
        <p:txBody>
          <a:bodyPr anchor="t">
            <a:normAutofit/>
          </a:bodyPr>
          <a:lstStyle/>
          <a:p>
            <a:r>
              <a:rPr lang="en-US" dirty="0"/>
              <a:t>CPTT Application must include:</a:t>
            </a:r>
          </a:p>
        </p:txBody>
      </p:sp>
      <p:sp>
        <p:nvSpPr>
          <p:cNvPr id="3" name="Content Placeholder 2">
            <a:extLst>
              <a:ext uri="{FF2B5EF4-FFF2-40B4-BE49-F238E27FC236}">
                <a16:creationId xmlns:a16="http://schemas.microsoft.com/office/drawing/2014/main" id="{FB41CEB3-0310-DD0D-DF4C-E7BEED46373F}"/>
              </a:ext>
            </a:extLst>
          </p:cNvPr>
          <p:cNvSpPr>
            <a:spLocks noGrp="1"/>
          </p:cNvSpPr>
          <p:nvPr>
            <p:ph idx="1"/>
          </p:nvPr>
        </p:nvSpPr>
        <p:spPr>
          <a:xfrm>
            <a:off x="677334" y="2160589"/>
            <a:ext cx="5220430" cy="3880773"/>
          </a:xfrm>
        </p:spPr>
        <p:txBody>
          <a:bodyPr>
            <a:normAutofit/>
          </a:bodyPr>
          <a:lstStyle/>
          <a:p>
            <a:r>
              <a:rPr lang="en-US" b="1">
                <a:latin typeface="Calibri" panose="020F0502020204030204" pitchFamily="34" charset="0"/>
                <a:ea typeface="Calibri" panose="020F0502020204030204" pitchFamily="34" charset="0"/>
                <a:cs typeface="Calibri" panose="020F0502020204030204" pitchFamily="34" charset="0"/>
              </a:rPr>
              <a:t>Proof of good moral character;</a:t>
            </a:r>
          </a:p>
          <a:p>
            <a:r>
              <a:rPr lang="en-US" b="1">
                <a:latin typeface="Calibri" panose="020F0502020204030204" pitchFamily="34" charset="0"/>
                <a:ea typeface="Calibri" panose="020F0502020204030204" pitchFamily="34" charset="0"/>
                <a:cs typeface="Calibri" panose="020F0502020204030204" pitchFamily="34" charset="0"/>
              </a:rPr>
              <a:t>Citizen or legal resident of the United States;</a:t>
            </a:r>
          </a:p>
          <a:p>
            <a:r>
              <a:rPr lang="en-US" b="1">
                <a:latin typeface="Calibri" panose="020F0502020204030204" pitchFamily="34" charset="0"/>
                <a:ea typeface="Calibri" panose="020F0502020204030204" pitchFamily="34" charset="0"/>
                <a:cs typeface="Calibri" panose="020F0502020204030204" pitchFamily="34" charset="0"/>
              </a:rPr>
              <a:t> Is not engaged in unethical practice; </a:t>
            </a:r>
          </a:p>
          <a:p>
            <a:r>
              <a:rPr lang="en-US" b="1">
                <a:latin typeface="Calibri" panose="020F0502020204030204" pitchFamily="34" charset="0"/>
                <a:ea typeface="Calibri" panose="020F0502020204030204" pitchFamily="34" charset="0"/>
                <a:cs typeface="Calibri" panose="020F0502020204030204" pitchFamily="34" charset="0"/>
              </a:rPr>
              <a:t>Proof of completion of a B.A. or graduate degree, or current enrollment in a graduate degree program.</a:t>
            </a:r>
          </a:p>
          <a:p>
            <a:r>
              <a:rPr lang="en-US" b="1">
                <a:latin typeface="Calibri" panose="020F0502020204030204" pitchFamily="34" charset="0"/>
                <a:ea typeface="Calibri" panose="020F0502020204030204" pitchFamily="34" charset="0"/>
                <a:cs typeface="Calibri" panose="020F0502020204030204" pitchFamily="34" charset="0"/>
              </a:rPr>
              <a:t>Must be a regionally accredited program in psychology or education with a specialization in educational psychology, counseling psychology, or school psychology.</a:t>
            </a:r>
          </a:p>
          <a:p>
            <a:endParaRPr lang="en-US"/>
          </a:p>
        </p:txBody>
      </p:sp>
      <p:pic>
        <p:nvPicPr>
          <p:cNvPr id="5" name="Picture 4" descr="Glasses on top of a book">
            <a:extLst>
              <a:ext uri="{FF2B5EF4-FFF2-40B4-BE49-F238E27FC236}">
                <a16:creationId xmlns:a16="http://schemas.microsoft.com/office/drawing/2014/main" id="{21FA615E-7B1D-DDCE-7926-2F3B7545A866}"/>
              </a:ext>
            </a:extLst>
          </p:cNvPr>
          <p:cNvPicPr>
            <a:picLocks noChangeAspect="1"/>
          </p:cNvPicPr>
          <p:nvPr/>
        </p:nvPicPr>
        <p:blipFill rotWithShape="1">
          <a:blip r:embed="rId2"/>
          <a:srcRect l="10842" r="35480" b="-3"/>
          <a:stretch/>
        </p:blipFill>
        <p:spPr>
          <a:xfrm>
            <a:off x="6127951" y="2159000"/>
            <a:ext cx="3145536" cy="3882362"/>
          </a:xfrm>
          <a:prstGeom prst="rect">
            <a:avLst/>
          </a:prstGeom>
        </p:spPr>
      </p:pic>
    </p:spTree>
    <p:extLst>
      <p:ext uri="{BB962C8B-B14F-4D97-AF65-F5344CB8AC3E}">
        <p14:creationId xmlns:p14="http://schemas.microsoft.com/office/powerpoint/2010/main" val="292822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FAF8-43F2-2901-2651-FC152F9F279C}"/>
              </a:ext>
            </a:extLst>
          </p:cNvPr>
          <p:cNvSpPr>
            <a:spLocks noGrp="1"/>
          </p:cNvSpPr>
          <p:nvPr>
            <p:ph type="title"/>
          </p:nvPr>
        </p:nvSpPr>
        <p:spPr>
          <a:xfrm>
            <a:off x="677334" y="609600"/>
            <a:ext cx="8596668" cy="1320800"/>
          </a:xfrm>
        </p:spPr>
        <p:txBody>
          <a:bodyPr anchor="t">
            <a:normAutofit/>
          </a:bodyPr>
          <a:lstStyle/>
          <a:p>
            <a:r>
              <a:rPr lang="en-US" dirty="0"/>
              <a:t>Progress of the Bill</a:t>
            </a:r>
          </a:p>
        </p:txBody>
      </p:sp>
      <p:sp>
        <p:nvSpPr>
          <p:cNvPr id="3" name="Content Placeholder 2">
            <a:extLst>
              <a:ext uri="{FF2B5EF4-FFF2-40B4-BE49-F238E27FC236}">
                <a16:creationId xmlns:a16="http://schemas.microsoft.com/office/drawing/2014/main" id="{B55A5FAD-57EF-9805-9497-4F66501C3284}"/>
              </a:ext>
            </a:extLst>
          </p:cNvPr>
          <p:cNvSpPr>
            <a:spLocks noGrp="1"/>
          </p:cNvSpPr>
          <p:nvPr>
            <p:ph idx="1"/>
          </p:nvPr>
        </p:nvSpPr>
        <p:spPr>
          <a:xfrm>
            <a:off x="677334" y="2160590"/>
            <a:ext cx="5220430" cy="3701270"/>
          </a:xfrm>
        </p:spPr>
        <p:txBody>
          <a:bodyPr>
            <a:normAutofit/>
          </a:bodyPr>
          <a:lstStyle/>
          <a:p>
            <a:r>
              <a:rPr lang="en-US" b="1"/>
              <a:t>Bill in House and Senate Health subcommittees in mid-March 2023.</a:t>
            </a:r>
          </a:p>
          <a:p>
            <a:r>
              <a:rPr lang="en-US" b="1"/>
              <a:t>March 28: Passed the Senate (stuck in traffic in House Health subcommittee)</a:t>
            </a:r>
          </a:p>
          <a:p>
            <a:r>
              <a:rPr lang="en-US" b="1"/>
              <a:t>April 6:  Passed the House Health Committee, going to Govt. Operations and House Finance Ways and Means</a:t>
            </a:r>
          </a:p>
          <a:p>
            <a:r>
              <a:rPr lang="en-US" b="1"/>
              <a:t>Fiscal note attached in the House by the Dept. of Health to hire a new staff member for roughly $80,000 (though only expect 50 applications per year)</a:t>
            </a:r>
          </a:p>
        </p:txBody>
      </p:sp>
      <p:pic>
        <p:nvPicPr>
          <p:cNvPr id="7" name="Graphic 6" descr="Bank">
            <a:extLst>
              <a:ext uri="{FF2B5EF4-FFF2-40B4-BE49-F238E27FC236}">
                <a16:creationId xmlns:a16="http://schemas.microsoft.com/office/drawing/2014/main" id="{C09C0AD9-8BF9-BBC7-DD68-EDBED2A165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417" y="2159000"/>
            <a:ext cx="3145536" cy="3145536"/>
          </a:xfrm>
          <a:prstGeom prst="rect">
            <a:avLst/>
          </a:prstGeom>
        </p:spPr>
      </p:pic>
    </p:spTree>
    <p:extLst>
      <p:ext uri="{BB962C8B-B14F-4D97-AF65-F5344CB8AC3E}">
        <p14:creationId xmlns:p14="http://schemas.microsoft.com/office/powerpoint/2010/main" val="272610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1013D0F-DEEB-9644-0AC1-56F8C83CE605}"/>
              </a:ext>
            </a:extLst>
          </p:cNvPr>
          <p:cNvSpPr>
            <a:spLocks noGrp="1"/>
          </p:cNvSpPr>
          <p:nvPr>
            <p:ph type="title"/>
          </p:nvPr>
        </p:nvSpPr>
        <p:spPr>
          <a:xfrm>
            <a:off x="677334" y="609600"/>
            <a:ext cx="8596668" cy="865239"/>
          </a:xfrm>
        </p:spPr>
        <p:txBody>
          <a:bodyPr vert="horz" lIns="91440" tIns="45720" rIns="91440" bIns="45720" rtlCol="0" anchor="t">
            <a:normAutofit/>
          </a:bodyPr>
          <a:lstStyle/>
          <a:p>
            <a:r>
              <a:rPr lang="en-US" dirty="0"/>
              <a:t>Mid-April Crisis for the Tech Bill</a:t>
            </a:r>
          </a:p>
        </p:txBody>
      </p:sp>
      <p:sp>
        <p:nvSpPr>
          <p:cNvPr id="3" name="Content Placeholder 2">
            <a:extLst>
              <a:ext uri="{FF2B5EF4-FFF2-40B4-BE49-F238E27FC236}">
                <a16:creationId xmlns:a16="http://schemas.microsoft.com/office/drawing/2014/main" id="{00422294-42A6-C4D9-C9D5-FEE9432CCFEC}"/>
              </a:ext>
            </a:extLst>
          </p:cNvPr>
          <p:cNvSpPr>
            <a:spLocks noGrp="1"/>
          </p:cNvSpPr>
          <p:nvPr>
            <p:ph sz="half" idx="1"/>
          </p:nvPr>
        </p:nvSpPr>
        <p:spPr>
          <a:xfrm>
            <a:off x="677334" y="1474839"/>
            <a:ext cx="5220430" cy="4387021"/>
          </a:xfrm>
        </p:spPr>
        <p:txBody>
          <a:bodyPr vert="horz" lIns="91440" tIns="45720" rIns="91440" bIns="45720" rtlCol="0">
            <a:normAutofit/>
          </a:bodyPr>
          <a:lstStyle/>
          <a:p>
            <a:pPr>
              <a:lnSpc>
                <a:spcPct val="90000"/>
              </a:lnSpc>
            </a:pPr>
            <a:r>
              <a:rPr lang="en-US" sz="1600" b="1" dirty="0"/>
              <a:t>April 14:  Mark Greene foresees an emergency (legislature adjourning early, nothing passes after the budget)</a:t>
            </a:r>
          </a:p>
          <a:p>
            <a:pPr>
              <a:lnSpc>
                <a:spcPct val="90000"/>
              </a:lnSpc>
            </a:pPr>
            <a:r>
              <a:rPr lang="en-US" sz="1600" b="1" dirty="0"/>
              <a:t>TPA asks all to contact House Finance and their legislators.</a:t>
            </a:r>
          </a:p>
          <a:p>
            <a:pPr>
              <a:lnSpc>
                <a:spcPct val="90000"/>
              </a:lnSpc>
            </a:pPr>
            <a:r>
              <a:rPr lang="en-US" sz="1600" b="1" dirty="0"/>
              <a:t>April 17:  Tim Hicks (sponsor) was told the bill was dead because fiscal note greater than S50,000.  </a:t>
            </a:r>
          </a:p>
          <a:p>
            <a:pPr>
              <a:lnSpc>
                <a:spcPct val="90000"/>
              </a:lnSpc>
            </a:pPr>
            <a:r>
              <a:rPr lang="en-US" sz="1600" b="1" dirty="0"/>
              <a:t>April 17 (later):  The chair of the subcommittee says the bill will be funded by Finance and will be considered after the sweep.</a:t>
            </a:r>
          </a:p>
          <a:p>
            <a:pPr>
              <a:lnSpc>
                <a:spcPct val="90000"/>
              </a:lnSpc>
            </a:pPr>
            <a:r>
              <a:rPr lang="en-US" sz="1600" b="1" dirty="0"/>
              <a:t>April 18:  Chair forgets to call the bill.  Mark springs into action.  Our bill gets passed.</a:t>
            </a:r>
          </a:p>
          <a:p>
            <a:pPr>
              <a:lnSpc>
                <a:spcPct val="90000"/>
              </a:lnSpc>
            </a:pPr>
            <a:r>
              <a:rPr lang="en-US" sz="1600" b="1" dirty="0"/>
              <a:t>April 20:  Passed the House, reconciled with Senate, done.	</a:t>
            </a:r>
          </a:p>
          <a:p>
            <a:pPr>
              <a:lnSpc>
                <a:spcPct val="90000"/>
              </a:lnSpc>
            </a:pPr>
            <a:endParaRPr lang="en-US" sz="1500" dirty="0"/>
          </a:p>
        </p:txBody>
      </p:sp>
      <p:pic>
        <p:nvPicPr>
          <p:cNvPr id="18" name="Content Placeholder 17" descr="A person in a blue and red garment&#10;&#10;Description automatically generated with low confidence">
            <a:extLst>
              <a:ext uri="{FF2B5EF4-FFF2-40B4-BE49-F238E27FC236}">
                <a16:creationId xmlns:a16="http://schemas.microsoft.com/office/drawing/2014/main" id="{8922CB4E-F513-BBCA-44C5-77D88FC549F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 b="7143"/>
          <a:stretch/>
        </p:blipFill>
        <p:spPr>
          <a:xfrm>
            <a:off x="6929808" y="1542451"/>
            <a:ext cx="2653499" cy="3702785"/>
          </a:xfrm>
          <a:prstGeom prst="rect">
            <a:avLst/>
          </a:prstGeom>
        </p:spPr>
      </p:pic>
    </p:spTree>
    <p:extLst>
      <p:ext uri="{BB962C8B-B14F-4D97-AF65-F5344CB8AC3E}">
        <p14:creationId xmlns:p14="http://schemas.microsoft.com/office/powerpoint/2010/main" val="4024969455"/>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5004</TotalTime>
  <Words>4386</Words>
  <Application>Microsoft Office PowerPoint</Application>
  <PresentationFormat>Widescreen</PresentationFormat>
  <Paragraphs>293</Paragraphs>
  <Slides>59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Corbel</vt:lpstr>
      <vt:lpstr>Times New Roman</vt:lpstr>
      <vt:lpstr>Wingdings 3</vt:lpstr>
      <vt:lpstr>Facet</vt:lpstr>
      <vt:lpstr>Issues and Updates on Tennessee Laws and  Rules that Govern the Practice of Psychology </vt:lpstr>
      <vt:lpstr>I do not have any conflicts of interest.</vt:lpstr>
      <vt:lpstr>Learning Objectives </vt:lpstr>
      <vt:lpstr>Psychological Technician Legislation</vt:lpstr>
      <vt:lpstr>Psychological Technician Legislation</vt:lpstr>
      <vt:lpstr>Psychological Testing Technician Duties</vt:lpstr>
      <vt:lpstr>CPTT Application must include:</vt:lpstr>
      <vt:lpstr>Progress of the Bill</vt:lpstr>
      <vt:lpstr>Mid-April Crisis for the Tech Bill</vt:lpstr>
      <vt:lpstr>Emergency Rulemaking for the Tech Bill</vt:lpstr>
      <vt:lpstr>Progress of Emergency Rules</vt:lpstr>
      <vt:lpstr>Emergency Rules are not Permanent Rules</vt:lpstr>
      <vt:lpstr>General Overview of CPTT Rules</vt:lpstr>
      <vt:lpstr>Qualifications for CPTT</vt:lpstr>
      <vt:lpstr>Similarities between CPA and CPTT</vt:lpstr>
      <vt:lpstr>CPA is different than CPTT</vt:lpstr>
      <vt:lpstr>Potential Violations for CPTTs and Supervisors</vt:lpstr>
      <vt:lpstr>Application for Certified Psych Testing Tech</vt:lpstr>
      <vt:lpstr>Senior Psychologist Bill</vt:lpstr>
      <vt:lpstr>Consequences and Need for Change</vt:lpstr>
      <vt:lpstr>Requirements for Senior Psychologist</vt:lpstr>
      <vt:lpstr>Senior Psychologist Bill Passed without a hitch</vt:lpstr>
      <vt:lpstr>Progress of Emergency Rules</vt:lpstr>
      <vt:lpstr>Draft Rules for Senior Psychologist Applications</vt:lpstr>
      <vt:lpstr>Telepsychology in Tennessee</vt:lpstr>
      <vt:lpstr>New Rules for Telepsychology Went Into Effect Oct. 30, 2022 (Rule 1180-02-.27) </vt:lpstr>
      <vt:lpstr>General Provisions of Telepsychology Rules</vt:lpstr>
      <vt:lpstr>Exceptions to this Provision </vt:lpstr>
      <vt:lpstr>Clarifications from BOE meeting 9-14-23</vt:lpstr>
      <vt:lpstr>Scope of the Telepsychology Rules</vt:lpstr>
      <vt:lpstr>Meaning of the First Sentence</vt:lpstr>
      <vt:lpstr>Meaning of the Second Sentence</vt:lpstr>
      <vt:lpstr>Tennessee Licensees in other Jurisdictions</vt:lpstr>
      <vt:lpstr>Telepsychology Services:  APA Guidelines vs. Tennessee Law</vt:lpstr>
      <vt:lpstr>APA Guidelines for Telepsychology:  #2 Standard of Care</vt:lpstr>
      <vt:lpstr>Tennessee Rules:  Recognition of the Limitations of Telepsychology</vt:lpstr>
      <vt:lpstr>Use of Secure Communication</vt:lpstr>
      <vt:lpstr>APA Guidelines for Telepsychology:  #3 Informed Consent (Part 1)</vt:lpstr>
      <vt:lpstr>APA Guidelines for Telepsychology:  #3 Informed Consent (Part 2)</vt:lpstr>
      <vt:lpstr>Tennessee Rules:  The Eight Components of Informed Consent (Part 1)</vt:lpstr>
      <vt:lpstr>Tennessee Rules:  The Eight Components of Informed Consent (Part 2)</vt:lpstr>
      <vt:lpstr>Tennessee Rules:  Safeguards Must be in Place when using Telepsychology</vt:lpstr>
      <vt:lpstr>Telepsychology Records:  APA Guideline #5</vt:lpstr>
      <vt:lpstr>Records for Telepsychology:  TN Rules</vt:lpstr>
      <vt:lpstr>Exemptions if the Professional Relationship is Face-to Face</vt:lpstr>
      <vt:lpstr>Similar Rules Apply for Supervisor-Supervisee Electronic Sessions (Part 1)</vt:lpstr>
      <vt:lpstr>Similar Rules Apply for Supervisor-Supervisee Electronic Sessions (Part 2, written agreement)</vt:lpstr>
      <vt:lpstr>Continuing Education Updates</vt:lpstr>
      <vt:lpstr>CE Audits</vt:lpstr>
      <vt:lpstr>How Random is Random for CE audits?</vt:lpstr>
      <vt:lpstr>Glitch in the Audit Process</vt:lpstr>
      <vt:lpstr>Actions Taken by Board of Examiners</vt:lpstr>
      <vt:lpstr>CE Broker Information</vt:lpstr>
      <vt:lpstr>TPA has had conversations with CE Broker</vt:lpstr>
      <vt:lpstr>Failure to Obtain Required CE if Audited</vt:lpstr>
      <vt:lpstr>Certified Psychological Assistant CE</vt:lpstr>
      <vt:lpstr>Who are the CPAs and what do they do?</vt:lpstr>
      <vt:lpstr>Continuing Education for CPAs</vt:lpstr>
      <vt:lpstr>Is there a need for required 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Auble</dc:creator>
  <cp:lastModifiedBy>Bishop, Wade</cp:lastModifiedBy>
  <cp:revision>23</cp:revision>
  <cp:lastPrinted>2023-09-22T16:54:34Z</cp:lastPrinted>
  <dcterms:created xsi:type="dcterms:W3CDTF">2023-09-06T19:27:56Z</dcterms:created>
  <dcterms:modified xsi:type="dcterms:W3CDTF">2023-12-12T01:04:53Z</dcterms:modified>
</cp:coreProperties>
</file>