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2" r:id="rId1"/>
    <p:sldMasterId id="2147483703" r:id="rId2"/>
    <p:sldMasterId id="2147483704" r:id="rId3"/>
    <p:sldMasterId id="2147483705" r:id="rId4"/>
    <p:sldMasterId id="2147483706" r:id="rId5"/>
  </p:sldMasterIdLst>
  <p:notesMasterIdLst>
    <p:notesMasterId r:id="rId29"/>
  </p:notesMasterIdLst>
  <p:handoutMasterIdLst>
    <p:handoutMasterId r:id="rId30"/>
  </p:handoutMasterIdLst>
  <p:sldIdLst>
    <p:sldId id="256" r:id="rId6"/>
    <p:sldId id="259" r:id="rId7"/>
    <p:sldId id="257" r:id="rId8"/>
    <p:sldId id="304" r:id="rId9"/>
    <p:sldId id="308" r:id="rId10"/>
    <p:sldId id="311" r:id="rId11"/>
    <p:sldId id="282" r:id="rId12"/>
    <p:sldId id="314" r:id="rId13"/>
    <p:sldId id="265" r:id="rId14"/>
    <p:sldId id="266" r:id="rId15"/>
    <p:sldId id="292" r:id="rId16"/>
    <p:sldId id="305" r:id="rId17"/>
    <p:sldId id="312" r:id="rId18"/>
    <p:sldId id="309" r:id="rId19"/>
    <p:sldId id="306" r:id="rId20"/>
    <p:sldId id="307" r:id="rId21"/>
    <p:sldId id="313" r:id="rId22"/>
    <p:sldId id="294" r:id="rId23"/>
    <p:sldId id="270" r:id="rId24"/>
    <p:sldId id="302" r:id="rId25"/>
    <p:sldId id="300" r:id="rId26"/>
    <p:sldId id="303" r:id="rId27"/>
    <p:sldId id="316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4413F"/>
    <a:srgbClr val="394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5415AB-51B2-EBF8-D2B2-78D34263D4E0}" v="627" dt="2023-07-21T03:07:08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407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8.xml" Id="rId13" /><Relationship Type="http://schemas.openxmlformats.org/officeDocument/2006/relationships/slide" Target="slides/slide13.xml" Id="rId18" /><Relationship Type="http://schemas.openxmlformats.org/officeDocument/2006/relationships/slide" Target="slides/slide21.xml" Id="rId26" /><Relationship Type="http://schemas.openxmlformats.org/officeDocument/2006/relationships/slideMaster" Target="slideMasters/slideMaster3.xml" Id="rId3" /><Relationship Type="http://schemas.openxmlformats.org/officeDocument/2006/relationships/slide" Target="slides/slide16.xml" Id="rId21" /><Relationship Type="http://schemas.openxmlformats.org/officeDocument/2006/relationships/tableStyles" Target="tableStyles.xml" Id="rId34" /><Relationship Type="http://schemas.openxmlformats.org/officeDocument/2006/relationships/slide" Target="slides/slide2.xml" Id="rId7" /><Relationship Type="http://schemas.openxmlformats.org/officeDocument/2006/relationships/slide" Target="slides/slide7.xml" Id="rId12" /><Relationship Type="http://schemas.openxmlformats.org/officeDocument/2006/relationships/slide" Target="slides/slide12.xml" Id="rId17" /><Relationship Type="http://schemas.openxmlformats.org/officeDocument/2006/relationships/slide" Target="slides/slide20.xml" Id="rId25" /><Relationship Type="http://schemas.openxmlformats.org/officeDocument/2006/relationships/theme" Target="theme/theme1.xml" Id="rId33" /><Relationship Type="http://schemas.openxmlformats.org/officeDocument/2006/relationships/slideMaster" Target="slideMasters/slideMaster2.xml" Id="rId2" /><Relationship Type="http://schemas.openxmlformats.org/officeDocument/2006/relationships/slide" Target="slides/slide11.xml" Id="rId16" /><Relationship Type="http://schemas.openxmlformats.org/officeDocument/2006/relationships/slide" Target="slides/slide15.xml" Id="rId20" /><Relationship Type="http://schemas.openxmlformats.org/officeDocument/2006/relationships/notesMaster" Target="notesMasters/notesMaster1.xml" Id="rId29" /><Relationship Type="http://schemas.openxmlformats.org/officeDocument/2006/relationships/slideMaster" Target="slideMasters/slideMaster1.xml" Id="rId1" /><Relationship Type="http://schemas.openxmlformats.org/officeDocument/2006/relationships/slide" Target="slides/slide1.xml" Id="rId6" /><Relationship Type="http://schemas.openxmlformats.org/officeDocument/2006/relationships/slide" Target="slides/slide6.xml" Id="rId11" /><Relationship Type="http://schemas.openxmlformats.org/officeDocument/2006/relationships/slide" Target="slides/slide19.xml" Id="rId24" /><Relationship Type="http://schemas.openxmlformats.org/officeDocument/2006/relationships/viewProps" Target="viewProps.xml" Id="rId32" /><Relationship Type="http://schemas.openxmlformats.org/officeDocument/2006/relationships/slideMaster" Target="slideMasters/slideMaster5.xml" Id="rId5" /><Relationship Type="http://schemas.openxmlformats.org/officeDocument/2006/relationships/slide" Target="slides/slide10.xml" Id="rId15" /><Relationship Type="http://schemas.openxmlformats.org/officeDocument/2006/relationships/slide" Target="slides/slide18.xml" Id="rId23" /><Relationship Type="http://schemas.openxmlformats.org/officeDocument/2006/relationships/slide" Target="slides/slide23.xml" Id="rId28" /><Relationship Type="http://schemas.microsoft.com/office/2015/10/relationships/revisionInfo" Target="revisionInfo.xml" Id="rId36" /><Relationship Type="http://schemas.openxmlformats.org/officeDocument/2006/relationships/slide" Target="slides/slide5.xml" Id="rId10" /><Relationship Type="http://schemas.openxmlformats.org/officeDocument/2006/relationships/slide" Target="slides/slide14.xml" Id="rId19" /><Relationship Type="http://schemas.openxmlformats.org/officeDocument/2006/relationships/presProps" Target="presProps.xml" Id="rId31" /><Relationship Type="http://schemas.openxmlformats.org/officeDocument/2006/relationships/slideMaster" Target="slideMasters/slideMaster4.xml" Id="rId4" /><Relationship Type="http://schemas.openxmlformats.org/officeDocument/2006/relationships/slide" Target="slides/slide4.xml" Id="rId9" /><Relationship Type="http://schemas.openxmlformats.org/officeDocument/2006/relationships/slide" Target="slides/slide9.xml" Id="rId14" /><Relationship Type="http://schemas.openxmlformats.org/officeDocument/2006/relationships/slide" Target="slides/slide17.xml" Id="rId22" /><Relationship Type="http://schemas.openxmlformats.org/officeDocument/2006/relationships/slide" Target="slides/slide22.xml" Id="rId27" /><Relationship Type="http://schemas.openxmlformats.org/officeDocument/2006/relationships/handoutMaster" Target="handoutMasters/handoutMaster1.xml" Id="rId30" /><Relationship Type="http://schemas.openxmlformats.org/officeDocument/2006/relationships/slide" Target="slides/slide3.xml" Id="rId8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r>
              <a:rPr lang="en-US" dirty="0"/>
              <a:t>Wes Ely, MD, MPH</a:t>
            </a:r>
          </a:p>
          <a:p>
            <a:r>
              <a:rPr lang="en-US" dirty="0"/>
              <a:t>Board Review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r>
              <a:rPr lang="en-US" dirty="0"/>
              <a:t>Vanderbilt University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C4B3DDC9-2790-4569-B106-669410F61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26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0CC67DC-C331-46A1-BDD8-72F8829A4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0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-52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-52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-52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-52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-52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7C61040D-391D-40A9-9608-3AD02F4E7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19535C39-35F0-494B-B6BA-B45889F9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828800"/>
            <a:ext cx="1733550" cy="4191000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828800"/>
            <a:ext cx="5048250" cy="4191000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4AD39FD6-06D0-4ED7-9BBF-340905BCF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9"/>
            <a:ext cx="7772400" cy="1470025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4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9530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9530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numCol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219200"/>
            <a:ext cx="6934200" cy="533400"/>
          </a:xfrm>
        </p:spPr>
        <p:txBody>
          <a:bodyPr numCol="1"/>
          <a:lstStyle>
            <a:lvl1pPr>
              <a:defRPr sz="32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267200"/>
          </a:xfrm>
        </p:spPr>
        <p:txBody>
          <a:bodyPr numCol="1"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7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96878"/>
            <a:ext cx="1943100" cy="6256337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296878"/>
            <a:ext cx="5676900" cy="6256337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6882"/>
            <a:ext cx="7772400" cy="1082675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600200"/>
            <a:ext cx="7772400" cy="4953000"/>
          </a:xfrm>
        </p:spPr>
        <p:txBody>
          <a:bodyPr numCol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6882"/>
            <a:ext cx="7772400" cy="1082675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9530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9530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6882"/>
            <a:ext cx="7772400" cy="1082675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772400" cy="4953000"/>
          </a:xfrm>
        </p:spPr>
        <p:txBody>
          <a:bodyPr numCol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296878"/>
            <a:ext cx="7772400" cy="6256337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6858D7B8-D441-4CAF-B87C-137396BDCBC6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3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0C01223B-F1AF-49C2-A971-479C8A14C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15A668DA-F1C5-4D8B-BF4F-2090F748870F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6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B22531E8-3F11-4F73-B062-10546597FDAB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809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744161F1-636E-4925-8182-0719AA27616C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830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numCol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A6AE8B68-719D-465C-B4BE-6032A63A2EE6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423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D809CD00-9765-4F30-8AE5-62B24BFE5EF8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793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B802D402-786B-4A34-87FD-3656D2CEFA18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2668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125E5A33-DC9A-4EAE-A96A-2E2F62FDD62C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212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19AF9757-A81A-4BCF-98A1-D70AA2806C46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801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50012585-ED70-4DD1-9B80-540680FDEB69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609600"/>
            <a:ext cx="5676900" cy="5486400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9360DC5E-99FC-4817-B5F2-9836D3FE90AC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362200"/>
            <a:ext cx="3276600" cy="36576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362200"/>
            <a:ext cx="3276600" cy="36576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424B3C8D-9352-461A-B92F-370910AB6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numCol="1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BCFD0507-1F50-4BFD-9B11-DE39B1FF2415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928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728C4D8A-22B1-4BB3-B9A8-5425EA3CEFEF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7896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67D5D4A6-D440-4FEC-94B1-F352591C4BC5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05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430221"/>
            <a:ext cx="7535862" cy="750887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50938" y="1411290"/>
            <a:ext cx="7535862" cy="5070475"/>
          </a:xfrm>
        </p:spPr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numCol="1"/>
          <a:lstStyle>
            <a:lvl1pPr>
              <a:defRPr/>
            </a:lvl1pPr>
          </a:lstStyle>
          <a:p>
            <a:pPr eaLnBrk="1" hangingPunct="1">
              <a:defRPr/>
            </a:pPr>
            <a:fld id="{DED28E00-4E6A-43B0-AE28-A2995636B1B3}" type="slidenum">
              <a:rPr lang="en-US" sz="1600">
                <a:solidFill>
                  <a:srgbClr val="FFFFFF"/>
                </a:solidFill>
                <a:latin typeface="Arial" pitchFamily="34" charset="0"/>
              </a:rPr>
              <a:pPr eaLnBrk="1" hangingPunct="1">
                <a:defRPr/>
              </a:pPr>
              <a:t>‹#›</a:t>
            </a:fld>
            <a:endParaRPr lang="en-US" sz="1600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3350" y="6356358"/>
            <a:ext cx="4616450" cy="365125"/>
          </a:xfrm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368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EEC45A81-D26F-49FE-AA60-9C7F979EAE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42A02F38-9259-444B-B6B5-5D3C1FD203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950B38FC-67D1-44BF-946F-3AD858062A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C40692EF-A9CE-47FD-B631-BEE479ADDF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numCol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CBE84891-E579-4D95-AA50-7E1754B58F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8A1C76C9-0C03-4445-B90A-A04981CBB5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numCol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CD5B7BC9-DAF8-4B8B-8B3D-8A4AB4790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522F61FD-591A-495D-B7EE-C69BA4FCFD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3895A9E1-CF86-4EA7-8154-32F266D7F3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07CB0B38-DF3A-4A05-B6B2-A5756E5CDA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9735D13D-8E85-4C3D-82BF-99A2ED1BE6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609600"/>
            <a:ext cx="5676900" cy="5486400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05ACC010-13F6-491A-A288-E574919D80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9D9E7289-AE2B-4D37-819E-6B65E1262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D3FDDDA3-ED88-4CE9-BE12-47A767206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3E6136B9-394F-4665-AB36-80AE1A142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fld id="{01876A2B-547A-40D2-9E20-507BDEFE9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0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8288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362200"/>
            <a:ext cx="6705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2098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95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1D77F83-C3CB-4D4E-A3AC-5CFC813F5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9457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94571"/>
          </a:solidFill>
          <a:latin typeface="Arial" pitchFamily="-110" charset="-52"/>
          <a:ea typeface="ＭＳ Ｐゴシック" pitchFamily="-110" charset="-128"/>
          <a:cs typeface="ＭＳ Ｐゴシック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94571"/>
          </a:solidFill>
          <a:latin typeface="Arial" pitchFamily="-110" charset="-52"/>
          <a:ea typeface="ＭＳ Ｐゴシック" pitchFamily="-110" charset="-128"/>
          <a:cs typeface="ＭＳ Ｐゴシック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94571"/>
          </a:solidFill>
          <a:latin typeface="Arial" pitchFamily="-110" charset="-52"/>
          <a:ea typeface="ＭＳ Ｐゴシック" pitchFamily="-110" charset="-128"/>
          <a:cs typeface="ＭＳ Ｐゴシック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94571"/>
          </a:solidFill>
          <a:latin typeface="Arial" pitchFamily="-110" charset="-52"/>
          <a:ea typeface="ＭＳ Ｐゴシック" pitchFamily="-110" charset="-128"/>
          <a:cs typeface="ＭＳ Ｐゴシック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394571"/>
          </a:solidFill>
          <a:latin typeface="Arial" pitchFamily="-110" charset="-52"/>
          <a:ea typeface="ＭＳ Ｐゴシック" pitchFamily="-110" charset="-128"/>
          <a:cs typeface="ＭＳ Ｐゴシック" pitchFamily="-11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394571"/>
          </a:solidFill>
          <a:latin typeface="Arial" pitchFamily="-110" charset="-52"/>
          <a:ea typeface="ＭＳ Ｐゴシック" pitchFamily="-110" charset="-128"/>
          <a:cs typeface="ＭＳ Ｐゴシック" pitchFamily="-11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394571"/>
          </a:solidFill>
          <a:latin typeface="Arial" pitchFamily="-110" charset="-52"/>
          <a:ea typeface="ＭＳ Ｐゴシック" pitchFamily="-110" charset="-128"/>
          <a:cs typeface="ＭＳ Ｐゴシック" pitchFamily="-11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394571"/>
          </a:solidFill>
          <a:latin typeface="Arial" pitchFamily="-110" charset="-52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5635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B89D3FC-7F45-4520-B514-7E397CA60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4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6882"/>
            <a:ext cx="7772400" cy="10826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C14882D-C93B-42C2-9EBB-5734AFE03117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7/20/2023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905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6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663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pitchFamily="34" charset="0"/>
          <a:ea typeface="ヒラギノ角ゴ Pro W3" pitchFamily="38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pitchFamily="34" charset="0"/>
          <a:ea typeface="ヒラギノ角ゴ Pro W3" pitchFamily="38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pitchFamily="34" charset="0"/>
          <a:ea typeface="ヒラギノ角ゴ Pro W3" pitchFamily="38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pitchFamily="34" charset="0"/>
          <a:ea typeface="ヒラギノ角ゴ Pro W3" pitchFamily="38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pitchFamily="34" charset="0"/>
          <a:ea typeface="ヒラギノ角ゴ Pro W3" pitchFamily="3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pitchFamily="34" charset="0"/>
          <a:ea typeface="ヒラギノ角ゴ Pro W3" pitchFamily="3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pitchFamily="34" charset="0"/>
          <a:ea typeface="ヒラギノ角ゴ Pro W3" pitchFamily="3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pitchFamily="34" charset="0"/>
          <a:ea typeface="ヒラギノ角ゴ Pro W3" pitchFamily="3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FFFFFF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FFFFFF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FFFFFF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D2D2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C9A5416A-35BA-4012-A75B-CCD851F1EB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76640"/>
            <a:ext cx="8455604" cy="1200329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t">
            <a:spAutoFit/>
          </a:bodyPr>
          <a:lstStyle/>
          <a:p>
            <a:pPr algn="ctr"/>
            <a:r>
              <a:rPr lang="en-US" b="1" dirty="0">
                <a:latin typeface="+mj-lt"/>
                <a:ea typeface="ＭＳ Ｐゴシック"/>
              </a:rPr>
              <a:t>Helping Long Covid Survivors Move From Surviving to Thriving</a:t>
            </a:r>
            <a:endParaRPr lang="en-US" b="1" dirty="0">
              <a:latin typeface="+mj-lt"/>
              <a:cs typeface="Calibri"/>
            </a:endParaRPr>
          </a:p>
          <a:p>
            <a:endParaRPr lang="en-US" b="1" dirty="0">
              <a:latin typeface="+mj-lt"/>
              <a:cs typeface="Calibri"/>
            </a:endParaRPr>
          </a:p>
          <a:p>
            <a:endParaRPr lang="en-US" b="1" dirty="0">
              <a:latin typeface="+mj-lt"/>
              <a:cs typeface="Calibri"/>
            </a:endParaRPr>
          </a:p>
        </p:txBody>
      </p:sp>
      <p:pic>
        <p:nvPicPr>
          <p:cNvPr id="3" name="Picture 75" descr="VU logo black bg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114675" y="2204150"/>
            <a:ext cx="1362327" cy="146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va_seal_2.gif"/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971803" y="2138552"/>
            <a:ext cx="15668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22250" y="4191000"/>
            <a:ext cx="6570453" cy="1963614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James C Jackson PsyD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Research Professor of Medicine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Director of Behavioral Health ICU Recovery Center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Vanderbilt University, Nashville, TN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40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59893-522E-D575-FA0E-64AB73B3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 numCol="1"/>
          <a:lstStyle/>
          <a:p>
            <a:r>
              <a:rPr lang="en-US" dirty="0"/>
              <a:t>Can you perform surgery?</a:t>
            </a:r>
          </a:p>
        </p:txBody>
      </p:sp>
      <p:pic>
        <p:nvPicPr>
          <p:cNvPr id="5" name="Content Placeholder 4" descr="A picture containing hospital room, person, room, scene  Description automatically generated">
            <a:extLst>
              <a:ext uri="{FF2B5EF4-FFF2-40B4-BE49-F238E27FC236}">
                <a16:creationId xmlns:a16="http://schemas.microsoft.com/office/drawing/2014/main" id="{E2D0D3B0-8086-590D-2482-10C112D7F7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535" y="2445940"/>
            <a:ext cx="3836930" cy="2148681"/>
          </a:xfrm>
        </p:spPr>
      </p:pic>
    </p:spTree>
    <p:extLst>
      <p:ext uri="{BB962C8B-B14F-4D97-AF65-F5344CB8AC3E}">
        <p14:creationId xmlns:p14="http://schemas.microsoft.com/office/powerpoint/2010/main" val="3333622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8B1F-673B-B3DA-656C-DCA23C41D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z="3200" dirty="0">
                <a:ea typeface="ＭＳ Ｐゴシック"/>
              </a:rPr>
              <a:t>Cognitive and Mental Health Screening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0344B-7ACE-B377-498A-ACA6F479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numCol="1"/>
          <a:lstStyle/>
          <a:p>
            <a:pPr>
              <a:buFont typeface="Courier New" charset="0"/>
              <a:buChar char="o"/>
            </a:pPr>
            <a:r>
              <a:rPr lang="en-US" sz="2400" dirty="0">
                <a:ea typeface="ＭＳ Ｐゴシック"/>
              </a:rPr>
              <a:t>Montreal Cognitive Assessment (MOCA) – a brief but challenging cognitive test out of 30 points</a:t>
            </a:r>
          </a:p>
          <a:p>
            <a:pPr>
              <a:buFont typeface="Courier New" charset="0"/>
              <a:buChar char="o"/>
            </a:pPr>
            <a:r>
              <a:rPr lang="en-US" sz="2400" dirty="0">
                <a:ea typeface="ＭＳ Ｐゴシック"/>
              </a:rPr>
              <a:t>Everyday Cognition Scale (</a:t>
            </a:r>
            <a:r>
              <a:rPr lang="en-US" sz="2400" dirty="0" err="1">
                <a:ea typeface="ＭＳ Ｐゴシック"/>
              </a:rPr>
              <a:t>ECog</a:t>
            </a:r>
            <a:r>
              <a:rPr lang="en-US" sz="2400" dirty="0">
                <a:ea typeface="ＭＳ Ｐゴシック"/>
              </a:rPr>
              <a:t>) – an informant questionnaire focused on daily limitations</a:t>
            </a:r>
          </a:p>
          <a:p>
            <a:pPr>
              <a:buFont typeface="Courier New" charset="0"/>
              <a:buChar char="o"/>
            </a:pPr>
            <a:r>
              <a:rPr lang="en-US" sz="2400" dirty="0">
                <a:ea typeface="ＭＳ Ｐゴシック"/>
              </a:rPr>
              <a:t>Hospital Anxiety and Depression Scale (HADS) – a brief questionnaire assessing anxiety and depression for use in individuals with physical debility</a:t>
            </a:r>
          </a:p>
          <a:p>
            <a:pPr>
              <a:buFont typeface="Courier New" charset="0"/>
              <a:buChar char="o"/>
            </a:pPr>
            <a:r>
              <a:rPr lang="en-US" sz="2400" dirty="0">
                <a:ea typeface="ＭＳ Ｐゴシック"/>
              </a:rPr>
              <a:t>Generalized Anxiety Disorder 7 (GAD-7) – a brief measure of general anxiety</a:t>
            </a:r>
          </a:p>
          <a:p>
            <a:pPr>
              <a:buFont typeface="Courier New" charset="0"/>
              <a:buChar char="o"/>
            </a:pPr>
            <a:r>
              <a:rPr lang="en-US" sz="2400" dirty="0">
                <a:ea typeface="ＭＳ Ｐゴシック"/>
              </a:rPr>
              <a:t>PTSD Checklist (PCL) – a brief measure of PTSD symptoms</a:t>
            </a:r>
          </a:p>
          <a:p>
            <a:pPr marL="457200" lvl="1" indent="0">
              <a:buNone/>
            </a:pPr>
            <a:endParaRPr lang="en-US" dirty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2761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DC674-E636-B30C-55DB-BF9BC60D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Common Mental Health Concerns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DFABE-FAB2-F1D8-F9B4-1585E25D6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60890"/>
            <a:ext cx="8229600" cy="2460542"/>
          </a:xfrm>
        </p:spPr>
        <p:txBody>
          <a:bodyPr/>
          <a:lstStyle/>
          <a:p>
            <a:r>
              <a:rPr lang="en-US" sz="2400">
                <a:ea typeface="ＭＳ Ｐゴシック"/>
              </a:rPr>
              <a:t>Anxiety</a:t>
            </a:r>
            <a:endParaRPr lang="en-US" sz="2400"/>
          </a:p>
          <a:p>
            <a:r>
              <a:rPr lang="en-US" sz="2400">
                <a:ea typeface="ＭＳ Ｐゴシック"/>
              </a:rPr>
              <a:t>Depression</a:t>
            </a:r>
            <a:endParaRPr lang="en-US" sz="2400"/>
          </a:p>
          <a:p>
            <a:r>
              <a:rPr lang="en-US" sz="2400" dirty="0">
                <a:ea typeface="ＭＳ Ｐゴシック"/>
              </a:rPr>
              <a:t>OCD</a:t>
            </a:r>
            <a:endParaRPr lang="en-US" sz="2400" dirty="0"/>
          </a:p>
          <a:p>
            <a:r>
              <a:rPr lang="en-US" sz="2400" dirty="0">
                <a:ea typeface="ＭＳ Ｐゴシック"/>
              </a:rPr>
              <a:t>PTSD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5681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DC674-E636-B30C-55DB-BF9BC60D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Psychotherapy for Long Covid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DFABE-FAB2-F1D8-F9B4-1585E25D6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Treatment of choice is Acceptance and Commitment Therapy (ACT) </a:t>
            </a:r>
          </a:p>
          <a:p>
            <a:pPr lvl="1"/>
            <a:r>
              <a:rPr lang="en-US" sz="2400" dirty="0"/>
              <a:t>6 Pillars of ACT</a:t>
            </a:r>
          </a:p>
          <a:p>
            <a:pPr lvl="2"/>
            <a:r>
              <a:rPr lang="en-US" dirty="0"/>
              <a:t>Acceptance</a:t>
            </a:r>
          </a:p>
          <a:p>
            <a:pPr lvl="2"/>
            <a:r>
              <a:rPr lang="en-US" dirty="0"/>
              <a:t>Cognitive Defusion</a:t>
            </a:r>
          </a:p>
          <a:p>
            <a:pPr lvl="2"/>
            <a:r>
              <a:rPr lang="en-US" dirty="0"/>
              <a:t>Contact with the Present Moment</a:t>
            </a:r>
          </a:p>
          <a:p>
            <a:pPr lvl="2"/>
            <a:r>
              <a:rPr lang="en-US" dirty="0"/>
              <a:t>Values</a:t>
            </a:r>
          </a:p>
          <a:p>
            <a:pPr lvl="2"/>
            <a:r>
              <a:rPr lang="en-US" dirty="0"/>
              <a:t>Committed Action</a:t>
            </a:r>
          </a:p>
          <a:p>
            <a:pPr lvl="2"/>
            <a:r>
              <a:rPr lang="en-US" dirty="0"/>
              <a:t>Self-As Context</a:t>
            </a:r>
          </a:p>
        </p:txBody>
      </p:sp>
    </p:spTree>
    <p:extLst>
      <p:ext uri="{BB962C8B-B14F-4D97-AF65-F5344CB8AC3E}">
        <p14:creationId xmlns:p14="http://schemas.microsoft.com/office/powerpoint/2010/main" val="747985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DC674-E636-B30C-55DB-BF9BC60D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Psychotherapy for Long Covid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DFABE-FAB2-F1D8-F9B4-1585E25D6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Other helpful psychotherapeutic approaches: </a:t>
            </a:r>
          </a:p>
          <a:p>
            <a:pPr lvl="1"/>
            <a:r>
              <a:rPr lang="en-US" sz="2400" dirty="0"/>
              <a:t>Psychodynamic Psychotherapy – effective in helping patients understand why they are “making sense” of their Long Covid in the manner that they are</a:t>
            </a:r>
          </a:p>
          <a:p>
            <a:pPr lvl="1"/>
            <a:r>
              <a:rPr lang="en-US" sz="2400" dirty="0"/>
              <a:t>Family Systems – effective in underscoring that chronic illness is not merely an individual problem but in key respects a family problem</a:t>
            </a:r>
          </a:p>
          <a:p>
            <a:pPr lvl="1"/>
            <a:r>
              <a:rPr lang="en-US" sz="2400" dirty="0"/>
              <a:t>Cognitive Therapy – effective in helping people challenge maladaptive thoughts and distorted kinds of thinking</a:t>
            </a:r>
          </a:p>
        </p:txBody>
      </p:sp>
    </p:spTree>
    <p:extLst>
      <p:ext uri="{BB962C8B-B14F-4D97-AF65-F5344CB8AC3E}">
        <p14:creationId xmlns:p14="http://schemas.microsoft.com/office/powerpoint/2010/main" val="1853964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6219-08B4-7F4E-DA99-F805B81C4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Acceptance Acrostic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CF813-6688-944D-D5F4-852CB7271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sz="1000" dirty="0"/>
              <a:t>A – Acknowledge that your situation may never meaningfully change even though you might desperately want it to.</a:t>
            </a:r>
          </a:p>
          <a:p>
            <a:endParaRPr lang="en-US" sz="1000" dirty="0"/>
          </a:p>
          <a:p>
            <a:r>
              <a:rPr lang="en-US" sz="1000" dirty="0"/>
              <a:t>C – Cut ties with a highly idealized view of the past that makes your current situation seem dire and unacceptable by comparison.</a:t>
            </a:r>
          </a:p>
          <a:p>
            <a:endParaRPr lang="en-US" sz="1000" dirty="0"/>
          </a:p>
          <a:p>
            <a:r>
              <a:rPr lang="en-US" sz="1000" dirty="0"/>
              <a:t>C – Cultivate an expansive and flexible view of the world and a view of yourself that allows for the presence of difficult and unwanted things.</a:t>
            </a:r>
          </a:p>
          <a:p>
            <a:endParaRPr lang="en-US" sz="1000" dirty="0"/>
          </a:p>
          <a:p>
            <a:r>
              <a:rPr lang="en-US" sz="1000" dirty="0"/>
              <a:t>E – Embrace things as they are – not as you want them to be.</a:t>
            </a:r>
          </a:p>
          <a:p>
            <a:endParaRPr lang="en-US" sz="1000" dirty="0"/>
          </a:p>
          <a:p>
            <a:r>
              <a:rPr lang="en-US" sz="1000" dirty="0"/>
              <a:t>P – Pray for grace as you work to learn how to treat yourself with kindness.</a:t>
            </a:r>
          </a:p>
          <a:p>
            <a:endParaRPr lang="en-US" sz="1000" dirty="0"/>
          </a:p>
          <a:p>
            <a:r>
              <a:rPr lang="en-US" sz="1000" dirty="0"/>
              <a:t>T – Try to remember that the struggles that you feel are often temporary and time-limited – that though they seem terrifying and real in the moment, they are usually fleeting if you can choose not to overly attend to them and give them power.</a:t>
            </a:r>
          </a:p>
          <a:p>
            <a:endParaRPr lang="en-US" sz="1000" dirty="0"/>
          </a:p>
          <a:p>
            <a:r>
              <a:rPr lang="en-US" sz="1000" dirty="0"/>
              <a:t>A – As you are able, choose to be vulnerable with others – as people embrace you in all of your glorious “mess,” you will learn to embrace yourself as well.</a:t>
            </a:r>
          </a:p>
          <a:p>
            <a:endParaRPr lang="en-US" sz="1000" dirty="0"/>
          </a:p>
          <a:p>
            <a:r>
              <a:rPr lang="en-US" sz="1000" dirty="0"/>
              <a:t>N – Normalize your struggles.</a:t>
            </a:r>
          </a:p>
          <a:p>
            <a:endParaRPr lang="en-US" sz="1000" dirty="0"/>
          </a:p>
          <a:p>
            <a:r>
              <a:rPr lang="en-US" sz="1000" dirty="0"/>
              <a:t>C – Create a vision for a rich life that can co-exist with difficulties of various kinds, reminding yourself that your life can be full right now – that having a life of wholeness and satisfaction is not contingent on the absences of challenges.</a:t>
            </a:r>
          </a:p>
          <a:p>
            <a:endParaRPr lang="en-US" sz="1000" dirty="0"/>
          </a:p>
          <a:p>
            <a:r>
              <a:rPr lang="en-US" sz="1000" dirty="0"/>
              <a:t>E – Explore the world around you and realize that you are not alone in your struggles – that there are people you love and respect and aspire to be like who are suffering too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972EC1E-4632-3201-3453-5169B1362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2601"/>
            <a:ext cx="385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38088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7CA1D8D-5917-E84B-62FE-F53E82FDF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9484" tIns="0" rIns="42849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95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D2669-CC36-3D50-E016-7B75803EE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Complaints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187B8-6AFE-9551-2887-4A382A6D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0704"/>
            <a:ext cx="8229600" cy="2666994"/>
          </a:xfrm>
        </p:spPr>
        <p:txBody>
          <a:bodyPr/>
          <a:lstStyle/>
          <a:p>
            <a:r>
              <a:rPr lang="en-US" sz="1800" dirty="0"/>
              <a:t>Forgetting names</a:t>
            </a:r>
          </a:p>
          <a:p>
            <a:r>
              <a:rPr lang="en-US" sz="1800" dirty="0"/>
              <a:t>General word finding problems</a:t>
            </a:r>
          </a:p>
          <a:p>
            <a:r>
              <a:rPr lang="en-US" sz="1800" dirty="0"/>
              <a:t>Disinhibition – saying or doing things that reflect poor judgment, that are uncharacteristic historically</a:t>
            </a:r>
          </a:p>
          <a:p>
            <a:r>
              <a:rPr lang="en-US" sz="1800" dirty="0"/>
              <a:t>Problems processing information rapidly</a:t>
            </a:r>
          </a:p>
          <a:p>
            <a:r>
              <a:rPr lang="en-US" sz="1800" dirty="0"/>
              <a:t>Difficulties multi-tasking and set shifting</a:t>
            </a:r>
          </a:p>
          <a:p>
            <a:r>
              <a:rPr lang="en-US" sz="1800" dirty="0"/>
              <a:t>Generally feeling “foggy” and experiencing a decreased sense of mental clarity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07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D2669-CC36-3D50-E016-7B75803EE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Cognitive Domains Impacted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187B8-6AFE-9551-2887-4A382A6D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0704"/>
            <a:ext cx="8229600" cy="2666994"/>
          </a:xfrm>
        </p:spPr>
        <p:txBody>
          <a:bodyPr/>
          <a:lstStyle/>
          <a:p>
            <a:r>
              <a:rPr lang="en-US" sz="1800" dirty="0">
                <a:ea typeface="ＭＳ Ｐゴシック"/>
              </a:rPr>
              <a:t>Attention</a:t>
            </a:r>
          </a:p>
          <a:p>
            <a:r>
              <a:rPr lang="en-US" sz="1800" dirty="0">
                <a:ea typeface="ＭＳ Ｐゴシック"/>
              </a:rPr>
              <a:t>Executive  Functioning</a:t>
            </a:r>
          </a:p>
          <a:p>
            <a:r>
              <a:rPr lang="en-US" sz="1800" dirty="0">
                <a:ea typeface="ＭＳ Ｐゴシック"/>
              </a:rPr>
              <a:t>Memory – Amnestic deficits are rare</a:t>
            </a:r>
          </a:p>
          <a:p>
            <a:r>
              <a:rPr lang="en-US" sz="1800" dirty="0">
                <a:ea typeface="ＭＳ Ｐゴシック"/>
              </a:rPr>
              <a:t>Processing Speed</a:t>
            </a:r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42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8B1F-673B-B3DA-656C-DCA23C41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63" y="2861428"/>
            <a:ext cx="8229600" cy="567572"/>
          </a:xfrm>
        </p:spPr>
        <p:txBody>
          <a:bodyPr numCol="1"/>
          <a:lstStyle/>
          <a:p>
            <a:r>
              <a:rPr lang="en-US" dirty="0">
                <a:ea typeface="ＭＳ Ｐゴシック"/>
              </a:rPr>
              <a:t>Don't think "brain fog" - think "brain injury"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91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  Description automatically generated">
            <a:extLst>
              <a:ext uri="{FF2B5EF4-FFF2-40B4-BE49-F238E27FC236}">
                <a16:creationId xmlns:a16="http://schemas.microsoft.com/office/drawing/2014/main" id="{F967BD07-74D4-CCA8-1BF1-D8771F2C83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990600"/>
            <a:ext cx="6191250" cy="4467225"/>
          </a:xfrm>
        </p:spPr>
      </p:pic>
    </p:spTree>
    <p:extLst>
      <p:ext uri="{BB962C8B-B14F-4D97-AF65-F5344CB8AC3E}">
        <p14:creationId xmlns:p14="http://schemas.microsoft.com/office/powerpoint/2010/main" val="217709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533404"/>
            <a:ext cx="6137321" cy="584775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n-US" sz="3200" b="1" dirty="0">
                <a:latin typeface="+mj-lt"/>
              </a:rPr>
              <a:t>Disclosures:  </a:t>
            </a:r>
            <a:r>
              <a:rPr lang="en-US" dirty="0">
                <a:latin typeface="+mj-lt"/>
              </a:rPr>
              <a:t>I have no conflicts to disclose</a:t>
            </a:r>
            <a:r>
              <a:rPr lang="en-US" sz="3200" dirty="0"/>
              <a:t>.</a:t>
            </a:r>
            <a:endParaRPr lang="en-US" dirty="0"/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487715" y="1676400"/>
            <a:ext cx="6103257" cy="405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4181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0BE8-F6EA-ACC5-2B53-5AC91EA7B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>
                <a:ea typeface="ＭＳ Ｐゴシック"/>
              </a:rPr>
              <a:t>Cognitive Rehabilitation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8CE43-3C37-F13D-C7D6-EB94E027B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0943"/>
            <a:ext cx="8229600" cy="4154990"/>
          </a:xfrm>
        </p:spPr>
        <p:txBody>
          <a:bodyPr numCol="1"/>
          <a:lstStyle/>
          <a:p>
            <a:r>
              <a:rPr lang="en-US" sz="2800" dirty="0">
                <a:ea typeface="ＭＳ Ｐゴシック"/>
              </a:rPr>
              <a:t>Delivered by an occupational therapist or an SLP</a:t>
            </a:r>
            <a:endParaRPr lang="en-US" sz="2800" dirty="0"/>
          </a:p>
          <a:p>
            <a:r>
              <a:rPr lang="en-US" sz="2800" dirty="0">
                <a:ea typeface="ＭＳ Ｐゴシック"/>
              </a:rPr>
              <a:t>Relies on compensatory strategies which lead to better functional cognition   </a:t>
            </a:r>
          </a:p>
          <a:p>
            <a:r>
              <a:rPr lang="en-US" sz="2800" dirty="0">
                <a:ea typeface="ＭＳ Ｐゴシック"/>
              </a:rPr>
              <a:t>Goal Management Training (GMT)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998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4C58C-02F4-6D83-71B8-C86C5EB58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 don’t need cognitive rehabilitation – my plan is just to hire a full time, 24/7, personal assistant.”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					Anonymous Patient</a:t>
            </a:r>
          </a:p>
        </p:txBody>
      </p:sp>
    </p:spTree>
    <p:extLst>
      <p:ext uri="{BB962C8B-B14F-4D97-AF65-F5344CB8AC3E}">
        <p14:creationId xmlns:p14="http://schemas.microsoft.com/office/powerpoint/2010/main" val="3861185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0BE8-F6EA-ACC5-2B53-5AC91EA7B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>
                <a:ea typeface="ＭＳ Ｐゴシック"/>
              </a:rPr>
              <a:t>The Impact of Impairment Varies Drastically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8CE43-3C37-F13D-C7D6-EB94E027B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0943"/>
            <a:ext cx="8229600" cy="4154990"/>
          </a:xfrm>
        </p:spPr>
        <p:txBody>
          <a:bodyPr numCol="1"/>
          <a:lstStyle/>
          <a:p>
            <a:r>
              <a:rPr lang="en-US" sz="2800" dirty="0">
                <a:ea typeface="ＭＳ Ｐゴシック"/>
              </a:rPr>
              <a:t>Impairment during a developmental trajectory vs in older age.</a:t>
            </a:r>
            <a:endParaRPr lang="en-US" sz="2800" dirty="0"/>
          </a:p>
          <a:p>
            <a:r>
              <a:rPr lang="en-US" sz="2800" dirty="0">
                <a:ea typeface="ＭＳ Ｐゴシック"/>
              </a:rPr>
              <a:t>Impairment in individuals working in cognitively demanding jobs vs. jobs that are simple and repetitive.  </a:t>
            </a:r>
          </a:p>
          <a:p>
            <a:r>
              <a:rPr lang="en-US" sz="2800" dirty="0">
                <a:ea typeface="ＭＳ Ｐゴシック"/>
              </a:rPr>
              <a:t>Impairment in people in individualist vs. collectivist cultures.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5700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0BE8-F6EA-ACC5-2B53-5AC91EA7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0901"/>
            <a:ext cx="8229600" cy="1143000"/>
          </a:xfrm>
        </p:spPr>
        <p:txBody>
          <a:bodyPr numCol="1"/>
          <a:lstStyle/>
          <a:p>
            <a:r>
              <a:rPr lang="en-US" dirty="0">
                <a:ea typeface="ＭＳ Ｐゴシック"/>
              </a:rPr>
              <a:t>You can do hard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5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0BE8-F6EA-ACC5-2B53-5AC91EA7B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>
                <a:ea typeface="ＭＳ Ｐゴシック"/>
              </a:rPr>
              <a:t>Long Covid – A 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8CE43-3C37-F13D-C7D6-EB94E027B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54990"/>
          </a:xfrm>
        </p:spPr>
        <p:txBody>
          <a:bodyPr numCol="1"/>
          <a:lstStyle/>
          <a:p>
            <a:pPr marL="0" indent="0">
              <a:buNone/>
            </a:pPr>
            <a:r>
              <a:rPr lang="en-US" sz="1600" b="0" i="0" dirty="0">
                <a:solidFill>
                  <a:srgbClr val="393D40"/>
                </a:solidFill>
                <a:effectLst/>
                <a:latin typeface="Open Sans" panose="020B0606030504020204" pitchFamily="34" charset="0"/>
              </a:rPr>
              <a:t>“Persistent signs, symptoms, and conditions that continue or develop after initial COVID-19 or SARS-CoV-2 infection.”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393D40"/>
                </a:solidFill>
                <a:latin typeface="Open Sans" panose="020B0606030504020204" pitchFamily="34" charset="0"/>
              </a:rPr>
              <a:t>Can occur even after a mild or very mild infection.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393D40"/>
                </a:solidFill>
                <a:latin typeface="Open Sans" panose="020B0606030504020204" pitchFamily="34" charset="0"/>
              </a:rPr>
              <a:t>Can be mild or severe.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393D40"/>
                </a:solidFill>
                <a:latin typeface="Open Sans" panose="020B0606030504020204" pitchFamily="34" charset="0"/>
              </a:rPr>
              <a:t>Can be a nuisance – “like a stone in your shoe” or can be </a:t>
            </a:r>
            <a:r>
              <a:rPr lang="en-US" sz="1600" u="sng" dirty="0">
                <a:solidFill>
                  <a:srgbClr val="393D40"/>
                </a:solidFill>
                <a:latin typeface="Open Sans" panose="020B0606030504020204" pitchFamily="34" charset="0"/>
              </a:rPr>
              <a:t>profoundly disruptive</a:t>
            </a:r>
            <a:r>
              <a:rPr lang="en-US" sz="1600" dirty="0">
                <a:solidFill>
                  <a:srgbClr val="393D40"/>
                </a:solidFill>
                <a:latin typeface="Open Sans" panose="020B0606030504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393D40"/>
                </a:solidFill>
                <a:latin typeface="Open Sans" panose="020B0606030504020204" pitchFamily="34" charset="0"/>
              </a:rPr>
              <a:t>Can vary widely with regard to their nature – primarily cognitive, physical, or mental health related.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852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00D0C-B3AE-BB01-D353-96FEBD19B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Covid - Prevalence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0D807-011D-BFB1-7C3D-0FE6A4C98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Varies widely depending on the case definition used.</a:t>
            </a:r>
          </a:p>
          <a:p>
            <a:r>
              <a:rPr lang="en-US" dirty="0"/>
              <a:t>Worldwide, as many as 200 million people suffer from Long Covid</a:t>
            </a:r>
          </a:p>
          <a:p>
            <a:pPr lvl="1"/>
            <a:r>
              <a:rPr lang="en-US" dirty="0"/>
              <a:t>This number is changing daily as new people are “added” and others improve and no longer meet pertinent definitions.</a:t>
            </a:r>
          </a:p>
        </p:txBody>
      </p:sp>
    </p:spTree>
    <p:extLst>
      <p:ext uri="{BB962C8B-B14F-4D97-AF65-F5344CB8AC3E}">
        <p14:creationId xmlns:p14="http://schemas.microsoft.com/office/powerpoint/2010/main" val="18296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5F57-B6AE-5FA7-6EDF-0B193A69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Long Covid - 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A0AAC-1D5E-4866-98F0-4B1BABE65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22" y="1752600"/>
            <a:ext cx="8229600" cy="4114794"/>
          </a:xfrm>
        </p:spPr>
        <p:txBody>
          <a:bodyPr/>
          <a:lstStyle/>
          <a:p>
            <a:r>
              <a:rPr lang="en-US" dirty="0">
                <a:ea typeface="ＭＳ Ｐゴシック"/>
              </a:rPr>
              <a:t>Outcomes are  highly variables and trajectories  are very diverse</a:t>
            </a:r>
            <a:endParaRPr lang="en-US" dirty="0"/>
          </a:p>
          <a:p>
            <a:pPr lvl="1"/>
            <a:r>
              <a:rPr lang="en-US" dirty="0">
                <a:ea typeface="ＭＳ Ｐゴシック"/>
              </a:rPr>
              <a:t>Don't believe the narrative that people with Long Covid don't get better – it simply is not true</a:t>
            </a:r>
          </a:p>
          <a:p>
            <a:pPr lvl="1"/>
            <a:r>
              <a:rPr lang="en-US" dirty="0">
                <a:ea typeface="ＭＳ Ｐゴシック"/>
                <a:cs typeface="Calibri"/>
              </a:rPr>
              <a:t>Many experience persistent problems but improvement is a relatively common phenomenon</a:t>
            </a:r>
          </a:p>
          <a:p>
            <a:pPr lvl="1"/>
            <a:r>
              <a:rPr lang="en-US" dirty="0">
                <a:ea typeface="ＭＳ Ｐゴシック"/>
                <a:cs typeface="Calibri"/>
              </a:rPr>
              <a:t>Frequently, some  symptoms improve while others stay the same</a:t>
            </a:r>
          </a:p>
        </p:txBody>
      </p:sp>
    </p:spTree>
    <p:extLst>
      <p:ext uri="{BB962C8B-B14F-4D97-AF65-F5344CB8AC3E}">
        <p14:creationId xmlns:p14="http://schemas.microsoft.com/office/powerpoint/2010/main" val="397259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5F57-B6AE-5FA7-6EDF-0B193A69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Complaints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A0AAC-1D5E-4866-98F0-4B1BABE65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22" y="1752600"/>
            <a:ext cx="8229600" cy="4114794"/>
          </a:xfrm>
        </p:spPr>
        <p:txBody>
          <a:bodyPr/>
          <a:lstStyle/>
          <a:p>
            <a:r>
              <a:rPr lang="en-US" dirty="0"/>
              <a:t>Problems driving</a:t>
            </a:r>
          </a:p>
          <a:p>
            <a:r>
              <a:rPr lang="en-US" dirty="0"/>
              <a:t>Problems managing medication and healthcare more generally</a:t>
            </a:r>
          </a:p>
          <a:p>
            <a:r>
              <a:rPr lang="en-US" dirty="0"/>
              <a:t>Financial issues – including falling for “scams”</a:t>
            </a:r>
          </a:p>
          <a:p>
            <a:r>
              <a:rPr lang="en-US" dirty="0"/>
              <a:t>Difficulties navigating relationships</a:t>
            </a:r>
          </a:p>
          <a:p>
            <a:r>
              <a:rPr lang="en-US" dirty="0"/>
              <a:t>Social isolation and disengagement</a:t>
            </a:r>
          </a:p>
        </p:txBody>
      </p:sp>
    </p:spTree>
    <p:extLst>
      <p:ext uri="{BB962C8B-B14F-4D97-AF65-F5344CB8AC3E}">
        <p14:creationId xmlns:p14="http://schemas.microsoft.com/office/powerpoint/2010/main" val="72809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870" y="914400"/>
            <a:ext cx="5982730" cy="40691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7164" y="5334000"/>
            <a:ext cx="2494594" cy="461665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n-US" dirty="0"/>
              <a:t>Fitness to Drive?</a:t>
            </a:r>
          </a:p>
        </p:txBody>
      </p:sp>
    </p:spTree>
    <p:extLst>
      <p:ext uri="{BB962C8B-B14F-4D97-AF65-F5344CB8AC3E}">
        <p14:creationId xmlns:p14="http://schemas.microsoft.com/office/powerpoint/2010/main" val="3995974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36678-2FEA-94B9-206C-E60F8587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numCol="1"/>
          <a:lstStyle/>
          <a:p>
            <a:r>
              <a:rPr lang="en-US" dirty="0"/>
              <a:t>Can you calculate your taxes?</a:t>
            </a:r>
          </a:p>
        </p:txBody>
      </p:sp>
      <p:pic>
        <p:nvPicPr>
          <p:cNvPr id="5" name="Content Placeholder 4" descr="Two people looking at a tablet  Description automatically generated with medium confidence">
            <a:extLst>
              <a:ext uri="{FF2B5EF4-FFF2-40B4-BE49-F238E27FC236}">
                <a16:creationId xmlns:a16="http://schemas.microsoft.com/office/drawing/2014/main" id="{AC328CDA-FFAD-B074-39FE-01EBB53F38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09800"/>
            <a:ext cx="4732282" cy="3149119"/>
          </a:xfrm>
        </p:spPr>
      </p:pic>
    </p:spTree>
    <p:extLst>
      <p:ext uri="{BB962C8B-B14F-4D97-AF65-F5344CB8AC3E}">
        <p14:creationId xmlns:p14="http://schemas.microsoft.com/office/powerpoint/2010/main" val="185084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7CF0F-D340-07B6-0C8F-BB58C07C2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09600"/>
            <a:ext cx="8229600" cy="1143000"/>
          </a:xfrm>
        </p:spPr>
        <p:txBody>
          <a:bodyPr numCol="1"/>
          <a:lstStyle/>
          <a:p>
            <a:r>
              <a:rPr lang="en-US" dirty="0"/>
              <a:t>Can you work on an assembly line?</a:t>
            </a:r>
          </a:p>
        </p:txBody>
      </p:sp>
      <p:pic>
        <p:nvPicPr>
          <p:cNvPr id="5" name="Content Placeholder 4" descr="A couple of women playing chess  Description automatically generated with low confidence">
            <a:extLst>
              <a:ext uri="{FF2B5EF4-FFF2-40B4-BE49-F238E27FC236}">
                <a16:creationId xmlns:a16="http://schemas.microsoft.com/office/drawing/2014/main" id="{33D15EDF-DC9A-B7D8-5F43-D84AF35D7F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902" y="2286000"/>
            <a:ext cx="5026195" cy="2814669"/>
          </a:xfrm>
        </p:spPr>
      </p:pic>
    </p:spTree>
    <p:extLst>
      <p:ext uri="{BB962C8B-B14F-4D97-AF65-F5344CB8AC3E}">
        <p14:creationId xmlns:p14="http://schemas.microsoft.com/office/powerpoint/2010/main" val="384050752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Times New Roman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-52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-52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numCol="1"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bludiags.ppt - Blue Diagonals">
  <a:themeElements>
    <a:clrScheme name="">
      <a:dk1>
        <a:srgbClr val="081D58"/>
      </a:dk1>
      <a:lt1>
        <a:srgbClr val="FFFFFF"/>
      </a:lt1>
      <a:dk2>
        <a:srgbClr val="0000FF"/>
      </a:dk2>
      <a:lt2>
        <a:srgbClr val="FAFD00"/>
      </a:lt2>
      <a:accent1>
        <a:srgbClr val="F57B49"/>
      </a:accent1>
      <a:accent2>
        <a:srgbClr val="F95AB7"/>
      </a:accent2>
      <a:accent3>
        <a:srgbClr val="AAAAFF"/>
      </a:accent3>
      <a:accent4>
        <a:srgbClr val="DADADA"/>
      </a:accent4>
      <a:accent5>
        <a:srgbClr val="F9BFB1"/>
      </a:accent5>
      <a:accent6>
        <a:srgbClr val="E251A6"/>
      </a:accent6>
      <a:hlink>
        <a:srgbClr val="FC0128"/>
      </a:hlink>
      <a:folHlink>
        <a:srgbClr val="618FFD"/>
      </a:folHlink>
    </a:clrScheme>
    <a:fontScheme name="1_bludiags.ppt - Blue Diagonal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udiags.ppt - Blue Diagona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diags.ppt - Blue Diagonal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diags.ppt - Blue Diagonal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diags.ppt - Blue Diagonal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diags.ppt - Blue Diagona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diags.ppt - Blue Diagona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diags.ppt - Blue Diagona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 Presentatio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pitchFamily="34" charset="0"/>
          </a:defRPr>
        </a:defPPr>
      </a:lstStyle>
    </a:spDef>
    <a:lnDef>
      <a:spPr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numCol="1"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3097</TotalTime>
  <Words>1373</Words>
  <Application>Microsoft Office PowerPoint</Application>
  <PresentationFormat>On-screen Show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Blank Presentation</vt:lpstr>
      <vt:lpstr>Office Theme</vt:lpstr>
      <vt:lpstr>3_bludiags.ppt - Blue Diagonals</vt:lpstr>
      <vt:lpstr>1_Blank Presentation</vt:lpstr>
      <vt:lpstr>2_Blank Presentation</vt:lpstr>
      <vt:lpstr>PowerPoint Presentation</vt:lpstr>
      <vt:lpstr>PowerPoint Presentation</vt:lpstr>
      <vt:lpstr>Long Covid – A Definition</vt:lpstr>
      <vt:lpstr>Long Covid - Prevalence</vt:lpstr>
      <vt:lpstr>Long Covid - Outcomes</vt:lpstr>
      <vt:lpstr>Functional Complaints</vt:lpstr>
      <vt:lpstr>PowerPoint Presentation</vt:lpstr>
      <vt:lpstr>Can you calculate your taxes?</vt:lpstr>
      <vt:lpstr>Can you work on an assembly line?</vt:lpstr>
      <vt:lpstr>Can you perform surgery?</vt:lpstr>
      <vt:lpstr>Cognitive and Mental Health Screening</vt:lpstr>
      <vt:lpstr>Common Mental Health Concerns</vt:lpstr>
      <vt:lpstr>Psychotherapy for Long Covid (1)</vt:lpstr>
      <vt:lpstr>Psychotherapy for Long Covid (2)</vt:lpstr>
      <vt:lpstr>Acceptance Acrostic</vt:lpstr>
      <vt:lpstr>Cognitive Complaints </vt:lpstr>
      <vt:lpstr>Cognitive Domains Impacted</vt:lpstr>
      <vt:lpstr>Don't think "brain fog" - think "brain injury"</vt:lpstr>
      <vt:lpstr>PowerPoint Presentation</vt:lpstr>
      <vt:lpstr>Cognitive Rehabilitation</vt:lpstr>
      <vt:lpstr>PowerPoint Presentation</vt:lpstr>
      <vt:lpstr>The Impact of Impairment Varies Drastically</vt:lpstr>
      <vt:lpstr>You can do hard things</vt:lpstr>
    </vt:vector>
  </TitlesOfParts>
  <Company>Lewis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Cross</dc:creator>
  <cp:lastModifiedBy>Jackson, James C</cp:lastModifiedBy>
  <cp:revision>697</cp:revision>
  <dcterms:created xsi:type="dcterms:W3CDTF">2005-10-18T16:13:28Z</dcterms:created>
  <dcterms:modified xsi:type="dcterms:W3CDTF">2023-07-21T03:07:09Z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2023-04-08T02:27:09Z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698097c5-a379-4e25-9772-1982699a50bb</vt:lpwstr>
  </property>
  <property fmtid="{D5CDD505-2E9C-101B-9397-08002B2CF9AE}" pid="8" name="MSIP_Label_792c8cef-6f2b-4af1-b4ac-d815ff795cd6_ContentBits">
    <vt:lpwstr>0</vt:lpwstr>
  </property>
</Properties>
</file>