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26" r:id="rId6"/>
    <p:sldId id="300" r:id="rId7"/>
    <p:sldId id="314" r:id="rId8"/>
    <p:sldId id="275" r:id="rId9"/>
    <p:sldId id="305" r:id="rId10"/>
    <p:sldId id="315" r:id="rId11"/>
    <p:sldId id="317" r:id="rId12"/>
    <p:sldId id="318" r:id="rId13"/>
    <p:sldId id="322" r:id="rId14"/>
    <p:sldId id="319" r:id="rId15"/>
    <p:sldId id="323" r:id="rId16"/>
    <p:sldId id="293" r:id="rId17"/>
    <p:sldId id="316" r:id="rId18"/>
    <p:sldId id="321" r:id="rId19"/>
    <p:sldId id="310" r:id="rId20"/>
    <p:sldId id="320" r:id="rId21"/>
    <p:sldId id="324" r:id="rId22"/>
    <p:sldId id="325" r:id="rId23"/>
    <p:sldId id="327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C4BA3-03BF-4F9B-9947-495F9CEC6468}" v="1" dt="2023-06-08T15:57:35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oni Winford" userId="120e5b5e-0eec-42f7-a442-43f752d1ebb0" providerId="ADAL" clId="{A96C4BA3-03BF-4F9B-9947-495F9CEC6468}"/>
    <pc:docChg chg="custSel modSld">
      <pc:chgData name="Eboni Winford" userId="120e5b5e-0eec-42f7-a442-43f752d1ebb0" providerId="ADAL" clId="{A96C4BA3-03BF-4F9B-9947-495F9CEC6468}" dt="2023-06-08T16:35:42.838" v="1607" actId="14100"/>
      <pc:docMkLst>
        <pc:docMk/>
      </pc:docMkLst>
      <pc:sldChg chg="modSp mod">
        <pc:chgData name="Eboni Winford" userId="120e5b5e-0eec-42f7-a442-43f752d1ebb0" providerId="ADAL" clId="{A96C4BA3-03BF-4F9B-9947-495F9CEC6468}" dt="2023-06-08T16:35:42.838" v="1607" actId="14100"/>
        <pc:sldMkLst>
          <pc:docMk/>
          <pc:sldMk cId="3809880754" sldId="327"/>
        </pc:sldMkLst>
        <pc:spChg chg="mod">
          <ac:chgData name="Eboni Winford" userId="120e5b5e-0eec-42f7-a442-43f752d1ebb0" providerId="ADAL" clId="{A96C4BA3-03BF-4F9B-9947-495F9CEC6468}" dt="2023-06-08T16:35:42.838" v="1607" actId="14100"/>
          <ac:spMkLst>
            <pc:docMk/>
            <pc:sldMk cId="3809880754" sldId="327"/>
            <ac:spMk id="2" creationId="{73340124-58FD-8690-6959-E5B376678E5E}"/>
          </ac:spMkLst>
        </pc:spChg>
        <pc:spChg chg="mod">
          <ac:chgData name="Eboni Winford" userId="120e5b5e-0eec-42f7-a442-43f752d1ebb0" providerId="ADAL" clId="{A96C4BA3-03BF-4F9B-9947-495F9CEC6468}" dt="2023-06-08T16:20:18.464" v="1348" actId="1076"/>
          <ac:spMkLst>
            <pc:docMk/>
            <pc:sldMk cId="3809880754" sldId="327"/>
            <ac:spMk id="3" creationId="{4E9BA6E9-72F9-AEA3-2218-482D68F1063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xcounty.org/health/epidemiology/reports_data/community_surveys/Community%20Surveys%20Reports/MentalHealthReport23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apa.org/about/policy/advancing-health-equity-psychology" TargetMode="External"/><Relationship Id="rId4" Type="http://schemas.openxmlformats.org/officeDocument/2006/relationships/hyperlink" Target="https://www.kff.org/racial-equity-and-health-policy/issue-brief/beyond-health-care-the-role-of-social-determinants-in-promoting-health-and-health-equity/#Introduc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9149" y="617446"/>
            <a:ext cx="6517053" cy="2054388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a Health Equity Lens to Provide Behavioral Health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Eboni Winford, PhD, MPH</a:t>
            </a:r>
          </a:p>
          <a:p>
            <a:r>
              <a:rPr lang="en-US" dirty="0"/>
              <a:t>Licensed Psychologist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DF1591-70DD-F478-873A-DAFCA67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470" y="1685925"/>
            <a:ext cx="4097059" cy="40970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Are Your Clients’ Greatest Clinical Concerns?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7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3F03A5-85B3-7D19-00AE-F3656795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44" y="68263"/>
            <a:ext cx="10301111" cy="6721475"/>
          </a:xfrm>
          <a:prstGeom prst="rect">
            <a:avLst/>
          </a:prstGeom>
          <a:noFill/>
        </p:spPr>
      </p:pic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509E003-8B0B-9540-7E65-BB44996F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6CC9F-E2C9-7242-B97B-0997A439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9020BA7-899F-BBD1-DEB1-6A313B62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4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DF1591-70DD-F478-873A-DAFCA67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470" y="1685925"/>
            <a:ext cx="4097059" cy="40970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Are Your Clients’ Greatest Barriers to Engaging in Care?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0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/>
          <a:p>
            <a:r>
              <a:rPr lang="en-US" dirty="0"/>
              <a:t>Equitable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Manualized Treatments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Autofit/>
          </a:bodyPr>
          <a:lstStyle/>
          <a:p>
            <a:r>
              <a:rPr lang="en-US" sz="3200" dirty="0"/>
              <a:t>Expertise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2"/>
            <a:ext cx="4114800" cy="1040747"/>
          </a:xfrm>
        </p:spPr>
        <p:txBody>
          <a:bodyPr/>
          <a:lstStyle/>
          <a:p>
            <a:r>
              <a:rPr lang="en-US" sz="2400" dirty="0"/>
              <a:t>For whom were most of our manualized or other evidence-based interventions designed?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/>
          <a:lstStyle/>
          <a:p>
            <a:r>
              <a:rPr lang="en-US" sz="2400" dirty="0"/>
              <a:t>What counts as expertise in the therapy room?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>
            <a:noAutofit/>
          </a:bodyPr>
          <a:lstStyle/>
          <a:p>
            <a:r>
              <a:rPr lang="en-US" sz="3200" dirty="0"/>
              <a:t>Scheduling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>
            <a:noAutofit/>
          </a:bodyPr>
          <a:lstStyle/>
          <a:p>
            <a:r>
              <a:rPr lang="en-US" sz="3200" dirty="0"/>
              <a:t>Costs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/>
          <a:lstStyle/>
          <a:p>
            <a:r>
              <a:rPr lang="en-US" sz="2400" dirty="0"/>
              <a:t>Weekly, forever and ever until they die or you die?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A13A6-E2A0-4091-A4B3-A50F0962D1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/>
          <a:lstStyle/>
          <a:p>
            <a:r>
              <a:rPr lang="en-US" sz="2400" dirty="0"/>
              <a:t>Who gets to access therapy?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976FA5A8-2CB9-F36D-E1AB-2D52894A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30" y="4435475"/>
            <a:ext cx="42041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4">
            <a:extLst>
              <a:ext uri="{FF2B5EF4-FFF2-40B4-BE49-F238E27FC236}">
                <a16:creationId xmlns:a16="http://schemas.microsoft.com/office/drawing/2014/main" id="{D422024C-0011-2F61-DAAD-690F61451529}"/>
              </a:ext>
            </a:extLst>
          </p:cNvPr>
          <p:cNvSpPr txBox="1">
            <a:spLocks/>
          </p:cNvSpPr>
          <p:nvPr/>
        </p:nvSpPr>
        <p:spPr>
          <a:xfrm>
            <a:off x="4191000" y="6508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Using a Health Equity 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/>
          <a:p>
            <a:r>
              <a:rPr lang="en-US" dirty="0"/>
              <a:t>Equitable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Location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Autofit/>
          </a:bodyPr>
          <a:lstStyle/>
          <a:p>
            <a:r>
              <a:rPr lang="en-US" sz="3200" dirty="0"/>
              <a:t>Language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/>
          <a:lstStyle/>
          <a:p>
            <a:r>
              <a:rPr lang="en-US" sz="2400" dirty="0"/>
              <a:t>Who can access your services? In person? Electronically?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/>
          <a:lstStyle/>
          <a:p>
            <a:r>
              <a:rPr lang="en-US" sz="2400" dirty="0"/>
              <a:t>What steps are taken to include those whose first language may not be English?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>
            <a:noAutofit/>
          </a:bodyPr>
          <a:lstStyle/>
          <a:p>
            <a:r>
              <a:rPr lang="en-US" sz="3200" dirty="0"/>
              <a:t>Representation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>
            <a:noAutofit/>
          </a:bodyPr>
          <a:lstStyle/>
          <a:p>
            <a:r>
              <a:rPr lang="en-US" sz="3200" dirty="0"/>
              <a:t>Policies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1389108"/>
          </a:xfrm>
        </p:spPr>
        <p:txBody>
          <a:bodyPr/>
          <a:lstStyle/>
          <a:p>
            <a:r>
              <a:rPr lang="en-US" sz="2400" dirty="0"/>
              <a:t>Are staff members representative of the individuals receiving therapeutic services?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A13A6-E2A0-4091-A4B3-A50F0962D1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/>
          <a:lstStyle/>
          <a:p>
            <a:r>
              <a:rPr lang="en-US" sz="2400" dirty="0"/>
              <a:t>Late arrivals? No-shows? “Non-compliance?”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a Health Equity Lens</a:t>
            </a:r>
            <a:endParaRPr lang="en-US" dirty="0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976FA5A8-2CB9-F36D-E1AB-2D52894A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30" y="4435475"/>
            <a:ext cx="42041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603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DF1591-70DD-F478-873A-DAFCA67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470" y="1685925"/>
            <a:ext cx="4097059" cy="40970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Other Fence Posts Exist?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7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Using a Health Equity Lens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2" descr="See the source image">
            <a:extLst>
              <a:ext uri="{FF2B5EF4-FFF2-40B4-BE49-F238E27FC236}">
                <a16:creationId xmlns:a16="http://schemas.microsoft.com/office/drawing/2014/main" id="{211DF935-45CD-94D1-71BB-B2DC5C3E0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08" y="789511"/>
            <a:ext cx="9038898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C5780AE-AA58-4695-6AB1-E47E35F935A9}"/>
              </a:ext>
            </a:extLst>
          </p:cNvPr>
          <p:cNvSpPr/>
          <p:nvPr/>
        </p:nvSpPr>
        <p:spPr>
          <a:xfrm>
            <a:off x="3346019" y="971550"/>
            <a:ext cx="6315075" cy="4914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728D-3B8D-0C49-554F-7AE9C649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 About It?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CF025-1FFA-5C0D-1E5E-E575B571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074"/>
            <a:ext cx="4114800" cy="365125"/>
          </a:xfrm>
        </p:spPr>
        <p:txBody>
          <a:bodyPr/>
          <a:lstStyle/>
          <a:p>
            <a:r>
              <a:rPr lang="en-US" dirty="0"/>
              <a:t>Using a Health Equity Lens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6F60E-4902-D981-F409-BE15C2CF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40D6D-5452-DEC4-5747-66A23638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371475"/>
            <a:ext cx="4648200" cy="6115050"/>
          </a:xfrm>
          <a:prstGeom prst="rect">
            <a:avLst/>
          </a:prstGeom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AA1B0AF4-63FE-1589-406C-7FDD7CD36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2502243"/>
            <a:ext cx="47244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ee the source image">
            <a:extLst>
              <a:ext uri="{FF2B5EF4-FFF2-40B4-BE49-F238E27FC236}">
                <a16:creationId xmlns:a16="http://schemas.microsoft.com/office/drawing/2014/main" id="{A49F0C43-4D82-1FA8-A7DC-28A3CEEA2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190813"/>
            <a:ext cx="44481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DF1591-70DD-F478-873A-DAFCA67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470" y="1685925"/>
            <a:ext cx="4097059" cy="40970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Can You Do to Kick Down Fence Posts?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1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DF1591-70DD-F478-873A-DAFCA67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470" y="1685925"/>
            <a:ext cx="4097059" cy="40970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Case Example Revisited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510FC6-7338-3CB2-4827-23E6AA86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no relevant relationships to disclose.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D2B8B-1196-2DF9-0F70-0E297D44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CE47-0861-83AB-9D84-4270DF13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Using a Health Equity Lens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95F79-4065-F6D9-30B8-8458D567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2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0">
            <a:extLst>
              <a:ext uri="{FF2B5EF4-FFF2-40B4-BE49-F238E27FC236}">
                <a16:creationId xmlns:a16="http://schemas.microsoft.com/office/drawing/2014/main" id="{486DB72B-FDA0-2826-207B-1A38C39EE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340124-58FD-8690-6959-E5B37667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780404"/>
            <a:ext cx="11523215" cy="365507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3"/>
              </a:rPr>
              <a:t>Knox County Mental Health Report, 2023</a:t>
            </a:r>
            <a:endParaRPr lang="en-US" dirty="0"/>
          </a:p>
          <a:p>
            <a:r>
              <a:rPr lang="en-US" dirty="0">
                <a:hlinkClick r:id="rId4"/>
              </a:rPr>
              <a:t>Social Determinants of Health, 2018</a:t>
            </a:r>
            <a:endParaRPr lang="en-US" dirty="0"/>
          </a:p>
          <a:p>
            <a:r>
              <a:rPr lang="en-US" dirty="0" err="1"/>
              <a:t>Akhavan</a:t>
            </a:r>
            <a:r>
              <a:rPr lang="en-US" dirty="0"/>
              <a:t>, S., &amp; </a:t>
            </a:r>
            <a:r>
              <a:rPr lang="en-US" dirty="0" err="1"/>
              <a:t>Tillgren</a:t>
            </a:r>
            <a:r>
              <a:rPr lang="en-US" dirty="0"/>
              <a:t>, P. (2015). Client/patient perceptions of achieving equity in primary health care: A mixed methods study. </a:t>
            </a:r>
            <a:r>
              <a:rPr lang="en-US" i="1" dirty="0"/>
              <a:t>International Journal for Equity in Health, 14</a:t>
            </a:r>
            <a:r>
              <a:rPr lang="en-US" dirty="0"/>
              <a:t>(65), 1-12.</a:t>
            </a:r>
          </a:p>
          <a:p>
            <a:r>
              <a:rPr lang="en-US" dirty="0"/>
              <a:t>APA Council of Representatives. (2021, October). </a:t>
            </a:r>
            <a:r>
              <a:rPr lang="en-US" i="1" dirty="0"/>
              <a:t>Advancing health equity in psychology: Resolution adopted by the APA Council of Representatives on October 29, 2021. </a:t>
            </a:r>
            <a:r>
              <a:rPr lang="en-US" dirty="0"/>
              <a:t>Retrieved from </a:t>
            </a:r>
            <a:r>
              <a:rPr lang="en-US" dirty="0">
                <a:hlinkClick r:id="rId5"/>
              </a:rPr>
              <a:t>https://www.apa.org/about/policy/advancing-health-equity-psychology</a:t>
            </a:r>
            <a:r>
              <a:rPr lang="en-US" dirty="0"/>
              <a:t>  </a:t>
            </a:r>
          </a:p>
          <a:p>
            <a:r>
              <a:rPr lang="en-US" dirty="0" err="1"/>
              <a:t>Findling</a:t>
            </a:r>
            <a:r>
              <a:rPr lang="en-US" dirty="0"/>
              <a:t>, M. G., </a:t>
            </a:r>
            <a:r>
              <a:rPr lang="en-US" dirty="0" err="1"/>
              <a:t>Zephyrin</a:t>
            </a:r>
            <a:r>
              <a:rPr lang="en-US" dirty="0"/>
              <a:t>, L., Bleich, S. N., </a:t>
            </a:r>
            <a:r>
              <a:rPr lang="en-US" dirty="0" err="1"/>
              <a:t>Tosin</a:t>
            </a:r>
            <a:r>
              <a:rPr lang="en-US" dirty="0"/>
              <a:t>-Oni, M., Benson, J. M., &amp; </a:t>
            </a:r>
            <a:r>
              <a:rPr lang="en-US" dirty="0" err="1"/>
              <a:t>Blendon</a:t>
            </a:r>
            <a:r>
              <a:rPr lang="en-US" dirty="0"/>
              <a:t>, R. J. (2022). Does racism impact healthcare quality? Perspectives of Black and Hispanic/Latino patients. </a:t>
            </a:r>
            <a:r>
              <a:rPr lang="en-US" i="1" dirty="0"/>
              <a:t>Healthcare, 10</a:t>
            </a:r>
            <a:r>
              <a:rPr lang="en-US" dirty="0"/>
              <a:t>(2), 1-3.</a:t>
            </a:r>
          </a:p>
          <a:p>
            <a:r>
              <a:rPr lang="en-US" dirty="0"/>
              <a:t>Kelly, J. F. (2022). Building a more equitable society: Psychology’s role in achieving health equity. </a:t>
            </a:r>
            <a:r>
              <a:rPr lang="en-US" i="1" dirty="0"/>
              <a:t>American Psychologist, 77</a:t>
            </a:r>
            <a:r>
              <a:rPr lang="en-US" dirty="0"/>
              <a:t>(5), 633-645.</a:t>
            </a:r>
          </a:p>
          <a:p>
            <a:r>
              <a:rPr lang="en-US" dirty="0"/>
              <a:t>McGregor, B., Belton, A., Henry, T. L., Wrenn, G., &amp; Holden, K. B. (2019). Improving behavioral health equity through cultural competence training of health care providers. </a:t>
            </a:r>
            <a:r>
              <a:rPr lang="en-US" i="1" dirty="0"/>
              <a:t>Ethnicity &amp; Disease, 29</a:t>
            </a:r>
            <a:r>
              <a:rPr lang="en-US" dirty="0"/>
              <a:t>(Suppl. 2), 359-364.</a:t>
            </a:r>
          </a:p>
          <a:p>
            <a:r>
              <a:rPr lang="en-US" dirty="0"/>
              <a:t>Peterson, A., Charles, V., Yeung, D., &amp; Coyle, K. (2021). The health equity framework: A science-and justice-based model for public health researchers and practitioners. </a:t>
            </a:r>
            <a:r>
              <a:rPr lang="en-US" i="1" dirty="0"/>
              <a:t>Health Promotion Practice, 22</a:t>
            </a:r>
            <a:r>
              <a:rPr lang="en-US" dirty="0"/>
              <a:t>(6), 741-746.</a:t>
            </a:r>
          </a:p>
          <a:p>
            <a:r>
              <a:rPr lang="en-US" dirty="0" err="1"/>
              <a:t>Trambling</a:t>
            </a:r>
            <a:r>
              <a:rPr lang="en-US" dirty="0"/>
              <a:t>, R. R. (2022). Are barriers to psychotherapy treatment seeking indicators of social determinants of health?: A critical review of the literature. </a:t>
            </a:r>
            <a:r>
              <a:rPr lang="en-US" i="1" dirty="0"/>
              <a:t>The American Journal of Family Therapy, 50</a:t>
            </a:r>
            <a:r>
              <a:rPr lang="en-US" dirty="0"/>
              <a:t>(5), 443-458.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BA6E9-72F9-AEA3-2218-482D68F1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09891"/>
          </a:xfrm>
        </p:spPr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AAB28-89A4-02EE-A69B-3E8640CF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CC86-F490-D83A-6D32-8EF8AB50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8459E-D849-80E6-D86F-FE402E6E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8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458DEBB-751A-4BD3-9B01-ED88C97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Using a Health Equity Lens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 descr="Industry Q&amp;A: What Would You Have Done Differently in 2020?">
            <a:extLst>
              <a:ext uri="{FF2B5EF4-FFF2-40B4-BE49-F238E27FC236}">
                <a16:creationId xmlns:a16="http://schemas.microsoft.com/office/drawing/2014/main" id="{EE9C1266-FF60-369D-7CF9-2B14482B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05" y="345456"/>
            <a:ext cx="6245225" cy="43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qr code in a circle&#10;&#10;Description automatically generated">
            <a:extLst>
              <a:ext uri="{FF2B5EF4-FFF2-40B4-BE49-F238E27FC236}">
                <a16:creationId xmlns:a16="http://schemas.microsoft.com/office/drawing/2014/main" id="{BB1DF8B1-85D2-A753-590A-30C21D827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909" y="4474234"/>
            <a:ext cx="1802907" cy="180290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A42DE42-EF5E-EA00-6866-75AD34B79D7D}"/>
              </a:ext>
            </a:extLst>
          </p:cNvPr>
          <p:cNvSpPr txBox="1">
            <a:spLocks/>
          </p:cNvSpPr>
          <p:nvPr/>
        </p:nvSpPr>
        <p:spPr>
          <a:xfrm>
            <a:off x="6024094" y="4637685"/>
            <a:ext cx="3250836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My contact info:</a:t>
            </a: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/>
          <a:p>
            <a:r>
              <a:rPr lang="en-ZA" dirty="0"/>
              <a:t>Overview</a:t>
            </a:r>
          </a:p>
        </p:txBody>
      </p:sp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41230"/>
            <a:ext cx="9144000" cy="2286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rmAutofit/>
          </a:bodyPr>
          <a:lstStyle/>
          <a:p>
            <a:r>
              <a:rPr lang="en-US" sz="1400" dirty="0"/>
              <a:t>This 1.5-hour webinar will provide an overview of health equity approaches to wellness. Specific strategies to help psychologists identify and address the inequities that clients/patients experience will be discussed. Through didactics and interactive conversation, participants will work to identify ways to apply a health equity lens to identifying and removing barriers to client/patient progress.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ZA" dirty="0"/>
              <a:t>Using a Health Equity Lens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Placeholder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72000"/>
            <a:ext cx="12188825" cy="22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305" y="1696389"/>
            <a:ext cx="3210331" cy="3647605"/>
          </a:xfrm>
        </p:spPr>
        <p:txBody>
          <a:bodyPr>
            <a:normAutofit/>
          </a:bodyPr>
          <a:lstStyle/>
          <a:p>
            <a:r>
              <a:rPr lang="en-ZA" dirty="0"/>
              <a:t>Define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/>
          <a:p>
            <a:r>
              <a:rPr lang="en-US" sz="1600" dirty="0"/>
              <a:t>health equity, health disparities, and differentiate these concepts from equality and social determinants of health.</a:t>
            </a:r>
            <a:endParaRPr lang="en-ZA" sz="1600" dirty="0"/>
          </a:p>
        </p:txBody>
      </p:sp>
      <p:sp>
        <p:nvSpPr>
          <p:cNvPr id="114" name="Text Placeholder 113">
            <a:extLst>
              <a:ext uri="{FF2B5EF4-FFF2-40B4-BE49-F238E27FC236}">
                <a16:creationId xmlns:a16="http://schemas.microsoft.com/office/drawing/2014/main" id="{B51B89C9-6212-44BC-8654-817139EF8D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6628" y="1696389"/>
            <a:ext cx="3209544" cy="3648456"/>
          </a:xfrm>
        </p:spPr>
        <p:txBody>
          <a:bodyPr/>
          <a:lstStyle/>
          <a:p>
            <a:r>
              <a:rPr lang="en-ZA" dirty="0"/>
              <a:t>Identify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65548" y="2750695"/>
            <a:ext cx="2743200" cy="24658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noProof="1"/>
              <a:t>three health disparities that negatively impact the psychological health of Knoxville's patients/clients</a:t>
            </a:r>
            <a:endParaRPr lang="en-ZA" sz="1600" noProof="1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3F77F960-EB31-4698-AB82-5583AF66D39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Using a Health Equity Lens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8764" y="1696389"/>
            <a:ext cx="3209544" cy="3648456"/>
          </a:xfrm>
        </p:spPr>
        <p:txBody>
          <a:bodyPr/>
          <a:lstStyle/>
          <a:p>
            <a:r>
              <a:rPr lang="en-US" dirty="0"/>
              <a:t>Describe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/>
          <a:p>
            <a:r>
              <a:rPr lang="en-US" sz="1600" noProof="1"/>
              <a:t>three ways that psychologists can address health disparities in therapeutic work</a:t>
            </a:r>
            <a:endParaRPr lang="en-US" sz="1600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3E790E42-CF88-4BBB-827D-12B6E23D93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ADF1591-70DD-F478-873A-DAFCA676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7470" y="1685925"/>
            <a:ext cx="4097059" cy="40970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Case Example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BA2FA-E564-482C-835A-F210D37E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D7CC3FD0-34DA-CE07-2E78-385F616A2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" r="-1" b="-1"/>
          <a:stretch/>
        </p:blipFill>
        <p:spPr bwMode="auto">
          <a:xfrm>
            <a:off x="120650" y="278976"/>
            <a:ext cx="11950700" cy="630004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ot Equal 6">
            <a:extLst>
              <a:ext uri="{FF2B5EF4-FFF2-40B4-BE49-F238E27FC236}">
                <a16:creationId xmlns:a16="http://schemas.microsoft.com/office/drawing/2014/main" id="{C40BF155-B083-D2FD-74C3-15861DAFF43B}"/>
              </a:ext>
            </a:extLst>
          </p:cNvPr>
          <p:cNvSpPr/>
          <p:nvPr/>
        </p:nvSpPr>
        <p:spPr>
          <a:xfrm>
            <a:off x="5024761" y="5184560"/>
            <a:ext cx="2343705" cy="110083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6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DD86B-4020-BD52-8BD7-6B4446AC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" y="68263"/>
            <a:ext cx="11949290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2FFFBF5-E776-39F1-0397-78E8F664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D00A9-7EFB-7493-4A09-2522CBF4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</a:p>
        </p:txBody>
      </p:sp>
    </p:spTree>
    <p:extLst>
      <p:ext uri="{BB962C8B-B14F-4D97-AF65-F5344CB8AC3E}">
        <p14:creationId xmlns:p14="http://schemas.microsoft.com/office/powerpoint/2010/main" val="293640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0498E6-E72A-66A9-B50D-E615C139D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71" y="68263"/>
            <a:ext cx="10380658" cy="6721475"/>
          </a:xfrm>
          <a:prstGeom prst="rect">
            <a:avLst/>
          </a:prstGeom>
          <a:noFill/>
        </p:spPr>
      </p:pic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AF35A07E-7000-2084-CEC5-F06A3374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9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E937F10-F0AC-C7C9-3669-EF43F47D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Biggest Concerns?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C102ADF-83A1-5C3B-E2C1-9283FC8A6B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Childhood trauma</a:t>
            </a:r>
          </a:p>
          <a:p>
            <a:r>
              <a:rPr lang="en-US" sz="2800" dirty="0"/>
              <a:t>Anxiety</a:t>
            </a:r>
          </a:p>
          <a:p>
            <a:r>
              <a:rPr lang="en-US" sz="2800" dirty="0"/>
              <a:t>Homelessness</a:t>
            </a:r>
          </a:p>
        </p:txBody>
      </p:sp>
      <p:sp>
        <p:nvSpPr>
          <p:cNvPr id="36" name="Date Placeholder 11">
            <a:extLst>
              <a:ext uri="{FF2B5EF4-FFF2-40B4-BE49-F238E27FC236}">
                <a16:creationId xmlns:a16="http://schemas.microsoft.com/office/drawing/2014/main" id="{B240A13C-C20A-8FE0-268E-2B276EED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38" name="Footer Placeholder 12">
            <a:extLst>
              <a:ext uri="{FF2B5EF4-FFF2-40B4-BE49-F238E27FC236}">
                <a16:creationId xmlns:a16="http://schemas.microsoft.com/office/drawing/2014/main" id="{87AF4DFE-5EA7-FCAA-C4B4-9C7E9BBE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6394387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Using a Health Equity Lens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5A07E-7000-2084-CEC5-F06A3374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D0ED67-59EE-C71C-6770-5645A4F2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0"/>
            <a:ext cx="531494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45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F88C4BC3-D7CC-4809-9A20-83B96B306E67}" vid="{C89703AC-DCB6-4757-83A4-6B2EB7B7F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Light sales pitch presentation</Template>
  <TotalTime>156</TotalTime>
  <Words>738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Bodoni MT</vt:lpstr>
      <vt:lpstr>Calibri</vt:lpstr>
      <vt:lpstr>Source Sans Pro Light</vt:lpstr>
      <vt:lpstr>Times New Roman</vt:lpstr>
      <vt:lpstr>Office Theme</vt:lpstr>
      <vt:lpstr>Using a Health Equity Lens to Provide Behavioral Health Care</vt:lpstr>
      <vt:lpstr>Disclosures</vt:lpstr>
      <vt:lpstr>Overview</vt:lpstr>
      <vt:lpstr>Learning Objectives</vt:lpstr>
      <vt:lpstr>Case Example</vt:lpstr>
      <vt:lpstr>PowerPoint Presentation</vt:lpstr>
      <vt:lpstr>PowerPoint Presentation</vt:lpstr>
      <vt:lpstr>PowerPoint Presentation</vt:lpstr>
      <vt:lpstr>What are the Biggest Concerns?</vt:lpstr>
      <vt:lpstr>What Are Your Clients’ Greatest Clinical Concerns?</vt:lpstr>
      <vt:lpstr>PowerPoint Presentation</vt:lpstr>
      <vt:lpstr>What Are Your Clients’ Greatest Barriers to Engaging in Care?</vt:lpstr>
      <vt:lpstr>Equitable Care?</vt:lpstr>
      <vt:lpstr>Equitable Care?</vt:lpstr>
      <vt:lpstr>What Other Fence Posts Exist?</vt:lpstr>
      <vt:lpstr>PowerPoint Presentation</vt:lpstr>
      <vt:lpstr>What Do We Do About It?</vt:lpstr>
      <vt:lpstr>What Can You Do to Kick Down Fence Posts?</vt:lpstr>
      <vt:lpstr>Case Example Revisited</vt:lpstr>
      <vt:lpstr>References </vt:lpstr>
      <vt:lpstr>Thank you</vt:lpstr>
    </vt:vector>
  </TitlesOfParts>
  <Company>Cherokee Health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Health Equity Lens to Provide Behavioral Health Care</dc:title>
  <dc:creator>Eboni Winford</dc:creator>
  <cp:lastModifiedBy>Eboni Winford</cp:lastModifiedBy>
  <cp:revision>2</cp:revision>
  <dcterms:created xsi:type="dcterms:W3CDTF">2023-06-04T17:59:42Z</dcterms:created>
  <dcterms:modified xsi:type="dcterms:W3CDTF">2023-06-08T16:35:53Z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